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3"/>
  </p:notesMasterIdLst>
  <p:sldIdLst>
    <p:sldId id="257" r:id="rId2"/>
    <p:sldId id="260" r:id="rId3"/>
    <p:sldId id="258" r:id="rId4"/>
    <p:sldId id="272" r:id="rId5"/>
    <p:sldId id="259" r:id="rId6"/>
    <p:sldId id="261" r:id="rId7"/>
    <p:sldId id="262" r:id="rId8"/>
    <p:sldId id="263" r:id="rId9"/>
    <p:sldId id="264" r:id="rId10"/>
    <p:sldId id="265" r:id="rId11"/>
    <p:sldId id="266" r:id="rId12"/>
    <p:sldId id="267" r:id="rId13"/>
    <p:sldId id="268" r:id="rId14"/>
    <p:sldId id="269" r:id="rId15"/>
    <p:sldId id="273" r:id="rId16"/>
    <p:sldId id="270" r:id="rId17"/>
    <p:sldId id="271" r:id="rId18"/>
    <p:sldId id="274" r:id="rId19"/>
    <p:sldId id="275" r:id="rId20"/>
    <p:sldId id="276" r:id="rId21"/>
    <p:sldId id="277" r:id="rId22"/>
    <p:sldId id="278" r:id="rId23"/>
    <p:sldId id="279" r:id="rId24"/>
    <p:sldId id="280" r:id="rId25"/>
    <p:sldId id="281" r:id="rId26"/>
    <p:sldId id="282" r:id="rId27"/>
    <p:sldId id="283" r:id="rId28"/>
    <p:sldId id="285" r:id="rId29"/>
    <p:sldId id="284"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 id="298" r:id="rId43"/>
    <p:sldId id="299" r:id="rId44"/>
    <p:sldId id="300" r:id="rId45"/>
    <p:sldId id="301" r:id="rId46"/>
    <p:sldId id="302" r:id="rId47"/>
    <p:sldId id="303" r:id="rId48"/>
    <p:sldId id="304" r:id="rId49"/>
    <p:sldId id="305" r:id="rId50"/>
    <p:sldId id="306" r:id="rId51"/>
    <p:sldId id="307" r:id="rId52"/>
    <p:sldId id="309" r:id="rId53"/>
    <p:sldId id="308" r:id="rId54"/>
    <p:sldId id="310" r:id="rId55"/>
    <p:sldId id="313" r:id="rId56"/>
    <p:sldId id="314" r:id="rId57"/>
    <p:sldId id="315" r:id="rId58"/>
    <p:sldId id="316" r:id="rId59"/>
    <p:sldId id="317" r:id="rId60"/>
    <p:sldId id="312" r:id="rId61"/>
    <p:sldId id="311" r:id="rId6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63" d="100"/>
          <a:sy n="63" d="100"/>
        </p:scale>
        <p:origin x="84" y="30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F19ABF9-7649-4E55-9B20-6D6AF9D8D03B}" type="datetimeFigureOut">
              <a:rPr lang="en-US" smtClean="0"/>
              <a:t>6/24/2024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ABBB4F9-7D41-4716-BD7C-7FED38402C4B}" type="slidenum">
              <a:rPr lang="en-US" smtClean="0"/>
              <a:t>‹#›</a:t>
            </a:fld>
            <a:endParaRPr lang="en-US"/>
          </a:p>
        </p:txBody>
      </p:sp>
    </p:spTree>
    <p:extLst>
      <p:ext uri="{BB962C8B-B14F-4D97-AF65-F5344CB8AC3E}">
        <p14:creationId xmlns:p14="http://schemas.microsoft.com/office/powerpoint/2010/main" val="13494286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ABBB4F9-7D41-4716-BD7C-7FED38402C4B}" type="slidenum">
              <a:rPr lang="en-US" smtClean="0"/>
              <a:t>15</a:t>
            </a:fld>
            <a:endParaRPr lang="en-US"/>
          </a:p>
        </p:txBody>
      </p:sp>
    </p:spTree>
    <p:extLst>
      <p:ext uri="{BB962C8B-B14F-4D97-AF65-F5344CB8AC3E}">
        <p14:creationId xmlns:p14="http://schemas.microsoft.com/office/powerpoint/2010/main" val="6060190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5812A7-9925-40E9-B09E-1832B876EC5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FB6F35F-9418-427A-67D5-0053B43E151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371B888-05A3-A26D-1B5E-B35861B5E5BE}"/>
              </a:ext>
            </a:extLst>
          </p:cNvPr>
          <p:cNvSpPr>
            <a:spLocks noGrp="1"/>
          </p:cNvSpPr>
          <p:nvPr>
            <p:ph type="dt" sz="half" idx="10"/>
          </p:nvPr>
        </p:nvSpPr>
        <p:spPr/>
        <p:txBody>
          <a:bodyPr/>
          <a:lstStyle/>
          <a:p>
            <a:fld id="{CDF6CBDF-ABBE-4F3F-B0DD-73921C4590E4}" type="datetimeFigureOut">
              <a:rPr lang="en-US" smtClean="0"/>
              <a:t>6/24/2024</a:t>
            </a:fld>
            <a:endParaRPr lang="en-US"/>
          </a:p>
        </p:txBody>
      </p:sp>
      <p:sp>
        <p:nvSpPr>
          <p:cNvPr id="5" name="Footer Placeholder 4">
            <a:extLst>
              <a:ext uri="{FF2B5EF4-FFF2-40B4-BE49-F238E27FC236}">
                <a16:creationId xmlns:a16="http://schemas.microsoft.com/office/drawing/2014/main" id="{57D9E9CC-3494-C753-DDA2-BFA50439861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6E13707-09E8-3861-4A13-18398C224D55}"/>
              </a:ext>
            </a:extLst>
          </p:cNvPr>
          <p:cNvSpPr>
            <a:spLocks noGrp="1"/>
          </p:cNvSpPr>
          <p:nvPr>
            <p:ph type="sldNum" sz="quarter" idx="12"/>
          </p:nvPr>
        </p:nvSpPr>
        <p:spPr/>
        <p:txBody>
          <a:bodyPr/>
          <a:lstStyle/>
          <a:p>
            <a:fld id="{9E418F4A-2D23-4C40-B021-DE5545EB6335}" type="slidenum">
              <a:rPr lang="en-US" smtClean="0"/>
              <a:t>‹#›</a:t>
            </a:fld>
            <a:endParaRPr lang="en-US"/>
          </a:p>
        </p:txBody>
      </p:sp>
    </p:spTree>
    <p:extLst>
      <p:ext uri="{BB962C8B-B14F-4D97-AF65-F5344CB8AC3E}">
        <p14:creationId xmlns:p14="http://schemas.microsoft.com/office/powerpoint/2010/main" val="24997562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2DA208-35DF-019A-8D0F-E629C03D495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F3C1FD6-1C13-BC09-6C3E-86344521801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A6F0F4E-4EEB-5FA9-C2BD-2C7FDA852CD8}"/>
              </a:ext>
            </a:extLst>
          </p:cNvPr>
          <p:cNvSpPr>
            <a:spLocks noGrp="1"/>
          </p:cNvSpPr>
          <p:nvPr>
            <p:ph type="dt" sz="half" idx="10"/>
          </p:nvPr>
        </p:nvSpPr>
        <p:spPr/>
        <p:txBody>
          <a:bodyPr/>
          <a:lstStyle/>
          <a:p>
            <a:fld id="{CDF6CBDF-ABBE-4F3F-B0DD-73921C4590E4}" type="datetimeFigureOut">
              <a:rPr lang="en-US" smtClean="0"/>
              <a:t>6/24/2024</a:t>
            </a:fld>
            <a:endParaRPr lang="en-US"/>
          </a:p>
        </p:txBody>
      </p:sp>
      <p:sp>
        <p:nvSpPr>
          <p:cNvPr id="5" name="Footer Placeholder 4">
            <a:extLst>
              <a:ext uri="{FF2B5EF4-FFF2-40B4-BE49-F238E27FC236}">
                <a16:creationId xmlns:a16="http://schemas.microsoft.com/office/drawing/2014/main" id="{6990D671-D31C-0547-4438-D96CCD2F26A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912AC8E-2B3C-DD4E-4037-2DE48565ADCC}"/>
              </a:ext>
            </a:extLst>
          </p:cNvPr>
          <p:cNvSpPr>
            <a:spLocks noGrp="1"/>
          </p:cNvSpPr>
          <p:nvPr>
            <p:ph type="sldNum" sz="quarter" idx="12"/>
          </p:nvPr>
        </p:nvSpPr>
        <p:spPr/>
        <p:txBody>
          <a:bodyPr/>
          <a:lstStyle/>
          <a:p>
            <a:fld id="{9E418F4A-2D23-4C40-B021-DE5545EB6335}" type="slidenum">
              <a:rPr lang="en-US" smtClean="0"/>
              <a:t>‹#›</a:t>
            </a:fld>
            <a:endParaRPr lang="en-US"/>
          </a:p>
        </p:txBody>
      </p:sp>
    </p:spTree>
    <p:extLst>
      <p:ext uri="{BB962C8B-B14F-4D97-AF65-F5344CB8AC3E}">
        <p14:creationId xmlns:p14="http://schemas.microsoft.com/office/powerpoint/2010/main" val="9795225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5B03D89-2F70-9778-58CE-048375EA36A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B12F63E-96DC-CDE0-96CD-B083133084E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8C8C804-F2BA-740E-80F9-1F443514917C}"/>
              </a:ext>
            </a:extLst>
          </p:cNvPr>
          <p:cNvSpPr>
            <a:spLocks noGrp="1"/>
          </p:cNvSpPr>
          <p:nvPr>
            <p:ph type="dt" sz="half" idx="10"/>
          </p:nvPr>
        </p:nvSpPr>
        <p:spPr/>
        <p:txBody>
          <a:bodyPr/>
          <a:lstStyle/>
          <a:p>
            <a:fld id="{CDF6CBDF-ABBE-4F3F-B0DD-73921C4590E4}" type="datetimeFigureOut">
              <a:rPr lang="en-US" smtClean="0"/>
              <a:t>6/24/2024</a:t>
            </a:fld>
            <a:endParaRPr lang="en-US"/>
          </a:p>
        </p:txBody>
      </p:sp>
      <p:sp>
        <p:nvSpPr>
          <p:cNvPr id="5" name="Footer Placeholder 4">
            <a:extLst>
              <a:ext uri="{FF2B5EF4-FFF2-40B4-BE49-F238E27FC236}">
                <a16:creationId xmlns:a16="http://schemas.microsoft.com/office/drawing/2014/main" id="{420986BD-9CEC-1C8A-B43E-5C8AA5E4283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E14ECA8-5732-3878-C3B8-090BC9B8F8D9}"/>
              </a:ext>
            </a:extLst>
          </p:cNvPr>
          <p:cNvSpPr>
            <a:spLocks noGrp="1"/>
          </p:cNvSpPr>
          <p:nvPr>
            <p:ph type="sldNum" sz="quarter" idx="12"/>
          </p:nvPr>
        </p:nvSpPr>
        <p:spPr/>
        <p:txBody>
          <a:bodyPr/>
          <a:lstStyle/>
          <a:p>
            <a:fld id="{9E418F4A-2D23-4C40-B021-DE5545EB6335}" type="slidenum">
              <a:rPr lang="en-US" smtClean="0"/>
              <a:t>‹#›</a:t>
            </a:fld>
            <a:endParaRPr lang="en-US"/>
          </a:p>
        </p:txBody>
      </p:sp>
    </p:spTree>
    <p:extLst>
      <p:ext uri="{BB962C8B-B14F-4D97-AF65-F5344CB8AC3E}">
        <p14:creationId xmlns:p14="http://schemas.microsoft.com/office/powerpoint/2010/main" val="12937337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C28393-1D83-7F4A-076A-CE35D716ED3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ED719DA-2B28-9B64-FB5E-D71C9736EE6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29ACCDF-F28E-8263-08F5-A6B10908C47E}"/>
              </a:ext>
            </a:extLst>
          </p:cNvPr>
          <p:cNvSpPr>
            <a:spLocks noGrp="1"/>
          </p:cNvSpPr>
          <p:nvPr>
            <p:ph type="dt" sz="half" idx="10"/>
          </p:nvPr>
        </p:nvSpPr>
        <p:spPr/>
        <p:txBody>
          <a:bodyPr/>
          <a:lstStyle/>
          <a:p>
            <a:fld id="{CDF6CBDF-ABBE-4F3F-B0DD-73921C4590E4}" type="datetimeFigureOut">
              <a:rPr lang="en-US" smtClean="0"/>
              <a:t>6/24/2024</a:t>
            </a:fld>
            <a:endParaRPr lang="en-US"/>
          </a:p>
        </p:txBody>
      </p:sp>
      <p:sp>
        <p:nvSpPr>
          <p:cNvPr id="5" name="Footer Placeholder 4">
            <a:extLst>
              <a:ext uri="{FF2B5EF4-FFF2-40B4-BE49-F238E27FC236}">
                <a16:creationId xmlns:a16="http://schemas.microsoft.com/office/drawing/2014/main" id="{66FD07FD-B481-271C-68F7-C256C318EAC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4B9FE50-946C-8E64-018C-D185C80B08DA}"/>
              </a:ext>
            </a:extLst>
          </p:cNvPr>
          <p:cNvSpPr>
            <a:spLocks noGrp="1"/>
          </p:cNvSpPr>
          <p:nvPr>
            <p:ph type="sldNum" sz="quarter" idx="12"/>
          </p:nvPr>
        </p:nvSpPr>
        <p:spPr/>
        <p:txBody>
          <a:bodyPr/>
          <a:lstStyle/>
          <a:p>
            <a:fld id="{9E418F4A-2D23-4C40-B021-DE5545EB6335}" type="slidenum">
              <a:rPr lang="en-US" smtClean="0"/>
              <a:t>‹#›</a:t>
            </a:fld>
            <a:endParaRPr lang="en-US"/>
          </a:p>
        </p:txBody>
      </p:sp>
    </p:spTree>
    <p:extLst>
      <p:ext uri="{BB962C8B-B14F-4D97-AF65-F5344CB8AC3E}">
        <p14:creationId xmlns:p14="http://schemas.microsoft.com/office/powerpoint/2010/main" val="25310310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468CD6-8040-4D42-38F3-397EECCF9E2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7A90CA0-4F99-DBE8-1C79-3DF3FF6EB8A5}"/>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FB4F572-36C5-AA3F-02CC-ABE4141FA986}"/>
              </a:ext>
            </a:extLst>
          </p:cNvPr>
          <p:cNvSpPr>
            <a:spLocks noGrp="1"/>
          </p:cNvSpPr>
          <p:nvPr>
            <p:ph type="dt" sz="half" idx="10"/>
          </p:nvPr>
        </p:nvSpPr>
        <p:spPr/>
        <p:txBody>
          <a:bodyPr/>
          <a:lstStyle/>
          <a:p>
            <a:fld id="{CDF6CBDF-ABBE-4F3F-B0DD-73921C4590E4}" type="datetimeFigureOut">
              <a:rPr lang="en-US" smtClean="0"/>
              <a:t>6/24/2024</a:t>
            </a:fld>
            <a:endParaRPr lang="en-US"/>
          </a:p>
        </p:txBody>
      </p:sp>
      <p:sp>
        <p:nvSpPr>
          <p:cNvPr id="5" name="Footer Placeholder 4">
            <a:extLst>
              <a:ext uri="{FF2B5EF4-FFF2-40B4-BE49-F238E27FC236}">
                <a16:creationId xmlns:a16="http://schemas.microsoft.com/office/drawing/2014/main" id="{6A461154-7843-C9F0-8673-65604747E19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99842C3-724D-2891-84AE-FF1101358B83}"/>
              </a:ext>
            </a:extLst>
          </p:cNvPr>
          <p:cNvSpPr>
            <a:spLocks noGrp="1"/>
          </p:cNvSpPr>
          <p:nvPr>
            <p:ph type="sldNum" sz="quarter" idx="12"/>
          </p:nvPr>
        </p:nvSpPr>
        <p:spPr/>
        <p:txBody>
          <a:bodyPr/>
          <a:lstStyle/>
          <a:p>
            <a:fld id="{9E418F4A-2D23-4C40-B021-DE5545EB6335}" type="slidenum">
              <a:rPr lang="en-US" smtClean="0"/>
              <a:t>‹#›</a:t>
            </a:fld>
            <a:endParaRPr lang="en-US"/>
          </a:p>
        </p:txBody>
      </p:sp>
    </p:spTree>
    <p:extLst>
      <p:ext uri="{BB962C8B-B14F-4D97-AF65-F5344CB8AC3E}">
        <p14:creationId xmlns:p14="http://schemas.microsoft.com/office/powerpoint/2010/main" val="33781453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53BE8D-ABAA-D976-305D-6068B44DBE8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D8B65A1-22A2-0A51-070B-B18F175FB78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81A367B-3986-A93F-F48A-4671E500E2F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CD1013D-1C01-D097-9160-41837577C836}"/>
              </a:ext>
            </a:extLst>
          </p:cNvPr>
          <p:cNvSpPr>
            <a:spLocks noGrp="1"/>
          </p:cNvSpPr>
          <p:nvPr>
            <p:ph type="dt" sz="half" idx="10"/>
          </p:nvPr>
        </p:nvSpPr>
        <p:spPr/>
        <p:txBody>
          <a:bodyPr/>
          <a:lstStyle/>
          <a:p>
            <a:fld id="{CDF6CBDF-ABBE-4F3F-B0DD-73921C4590E4}" type="datetimeFigureOut">
              <a:rPr lang="en-US" smtClean="0"/>
              <a:t>6/24/2024</a:t>
            </a:fld>
            <a:endParaRPr lang="en-US"/>
          </a:p>
        </p:txBody>
      </p:sp>
      <p:sp>
        <p:nvSpPr>
          <p:cNvPr id="6" name="Footer Placeholder 5">
            <a:extLst>
              <a:ext uri="{FF2B5EF4-FFF2-40B4-BE49-F238E27FC236}">
                <a16:creationId xmlns:a16="http://schemas.microsoft.com/office/drawing/2014/main" id="{CE0BC444-BF15-A538-A440-3AC4DB182E4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D292FBD-C21D-735D-E8EC-18B303DA272B}"/>
              </a:ext>
            </a:extLst>
          </p:cNvPr>
          <p:cNvSpPr>
            <a:spLocks noGrp="1"/>
          </p:cNvSpPr>
          <p:nvPr>
            <p:ph type="sldNum" sz="quarter" idx="12"/>
          </p:nvPr>
        </p:nvSpPr>
        <p:spPr/>
        <p:txBody>
          <a:bodyPr/>
          <a:lstStyle/>
          <a:p>
            <a:fld id="{9E418F4A-2D23-4C40-B021-DE5545EB6335}" type="slidenum">
              <a:rPr lang="en-US" smtClean="0"/>
              <a:t>‹#›</a:t>
            </a:fld>
            <a:endParaRPr lang="en-US"/>
          </a:p>
        </p:txBody>
      </p:sp>
    </p:spTree>
    <p:extLst>
      <p:ext uri="{BB962C8B-B14F-4D97-AF65-F5344CB8AC3E}">
        <p14:creationId xmlns:p14="http://schemas.microsoft.com/office/powerpoint/2010/main" val="2948782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471E2A-CEB3-66A4-27B4-229EEE945B7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DD01840-5497-3C84-A258-B89A421CB07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13CE461-55F5-C42C-D06B-38C79F38F1F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C384AA4-FB41-F130-F1A7-4CB79DBE19B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B7D8FDE-B978-4BCE-60C8-D7D67879B0C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16E3E22-9E8C-D286-1B93-E02652DE29B7}"/>
              </a:ext>
            </a:extLst>
          </p:cNvPr>
          <p:cNvSpPr>
            <a:spLocks noGrp="1"/>
          </p:cNvSpPr>
          <p:nvPr>
            <p:ph type="dt" sz="half" idx="10"/>
          </p:nvPr>
        </p:nvSpPr>
        <p:spPr/>
        <p:txBody>
          <a:bodyPr/>
          <a:lstStyle/>
          <a:p>
            <a:fld id="{CDF6CBDF-ABBE-4F3F-B0DD-73921C4590E4}" type="datetimeFigureOut">
              <a:rPr lang="en-US" smtClean="0"/>
              <a:t>6/24/2024</a:t>
            </a:fld>
            <a:endParaRPr lang="en-US"/>
          </a:p>
        </p:txBody>
      </p:sp>
      <p:sp>
        <p:nvSpPr>
          <p:cNvPr id="8" name="Footer Placeholder 7">
            <a:extLst>
              <a:ext uri="{FF2B5EF4-FFF2-40B4-BE49-F238E27FC236}">
                <a16:creationId xmlns:a16="http://schemas.microsoft.com/office/drawing/2014/main" id="{C73CA4E3-3BFD-8D61-31E4-6C3DF2AAE8B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8668070-6629-73A9-FE70-3A072C54795E}"/>
              </a:ext>
            </a:extLst>
          </p:cNvPr>
          <p:cNvSpPr>
            <a:spLocks noGrp="1"/>
          </p:cNvSpPr>
          <p:nvPr>
            <p:ph type="sldNum" sz="quarter" idx="12"/>
          </p:nvPr>
        </p:nvSpPr>
        <p:spPr/>
        <p:txBody>
          <a:bodyPr/>
          <a:lstStyle/>
          <a:p>
            <a:fld id="{9E418F4A-2D23-4C40-B021-DE5545EB6335}" type="slidenum">
              <a:rPr lang="en-US" smtClean="0"/>
              <a:t>‹#›</a:t>
            </a:fld>
            <a:endParaRPr lang="en-US"/>
          </a:p>
        </p:txBody>
      </p:sp>
    </p:spTree>
    <p:extLst>
      <p:ext uri="{BB962C8B-B14F-4D97-AF65-F5344CB8AC3E}">
        <p14:creationId xmlns:p14="http://schemas.microsoft.com/office/powerpoint/2010/main" val="31735640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57A262-5669-7D01-86AA-766736EC2F6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3A6A9E4-F342-1446-BB60-6E3351E53E93}"/>
              </a:ext>
            </a:extLst>
          </p:cNvPr>
          <p:cNvSpPr>
            <a:spLocks noGrp="1"/>
          </p:cNvSpPr>
          <p:nvPr>
            <p:ph type="dt" sz="half" idx="10"/>
          </p:nvPr>
        </p:nvSpPr>
        <p:spPr/>
        <p:txBody>
          <a:bodyPr/>
          <a:lstStyle/>
          <a:p>
            <a:fld id="{CDF6CBDF-ABBE-4F3F-B0DD-73921C4590E4}" type="datetimeFigureOut">
              <a:rPr lang="en-US" smtClean="0"/>
              <a:t>6/24/2024</a:t>
            </a:fld>
            <a:endParaRPr lang="en-US"/>
          </a:p>
        </p:txBody>
      </p:sp>
      <p:sp>
        <p:nvSpPr>
          <p:cNvPr id="4" name="Footer Placeholder 3">
            <a:extLst>
              <a:ext uri="{FF2B5EF4-FFF2-40B4-BE49-F238E27FC236}">
                <a16:creationId xmlns:a16="http://schemas.microsoft.com/office/drawing/2014/main" id="{655E41F5-FD30-ABCC-7E22-67752DC7436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319457C-9ED1-3607-90AE-D2B575D7D6C2}"/>
              </a:ext>
            </a:extLst>
          </p:cNvPr>
          <p:cNvSpPr>
            <a:spLocks noGrp="1"/>
          </p:cNvSpPr>
          <p:nvPr>
            <p:ph type="sldNum" sz="quarter" idx="12"/>
          </p:nvPr>
        </p:nvSpPr>
        <p:spPr/>
        <p:txBody>
          <a:bodyPr/>
          <a:lstStyle/>
          <a:p>
            <a:fld id="{9E418F4A-2D23-4C40-B021-DE5545EB6335}" type="slidenum">
              <a:rPr lang="en-US" smtClean="0"/>
              <a:t>‹#›</a:t>
            </a:fld>
            <a:endParaRPr lang="en-US"/>
          </a:p>
        </p:txBody>
      </p:sp>
    </p:spTree>
    <p:extLst>
      <p:ext uri="{BB962C8B-B14F-4D97-AF65-F5344CB8AC3E}">
        <p14:creationId xmlns:p14="http://schemas.microsoft.com/office/powerpoint/2010/main" val="4130719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FE7A6F1-09F1-3253-0DE4-4E51689D34C4}"/>
              </a:ext>
            </a:extLst>
          </p:cNvPr>
          <p:cNvSpPr>
            <a:spLocks noGrp="1"/>
          </p:cNvSpPr>
          <p:nvPr>
            <p:ph type="dt" sz="half" idx="10"/>
          </p:nvPr>
        </p:nvSpPr>
        <p:spPr/>
        <p:txBody>
          <a:bodyPr/>
          <a:lstStyle/>
          <a:p>
            <a:fld id="{CDF6CBDF-ABBE-4F3F-B0DD-73921C4590E4}" type="datetimeFigureOut">
              <a:rPr lang="en-US" smtClean="0"/>
              <a:t>6/24/2024</a:t>
            </a:fld>
            <a:endParaRPr lang="en-US"/>
          </a:p>
        </p:txBody>
      </p:sp>
      <p:sp>
        <p:nvSpPr>
          <p:cNvPr id="3" name="Footer Placeholder 2">
            <a:extLst>
              <a:ext uri="{FF2B5EF4-FFF2-40B4-BE49-F238E27FC236}">
                <a16:creationId xmlns:a16="http://schemas.microsoft.com/office/drawing/2014/main" id="{6657B422-5DB3-E425-1917-BF4FDF930F8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CD4AD12-1D07-339E-897B-131C3160ACD9}"/>
              </a:ext>
            </a:extLst>
          </p:cNvPr>
          <p:cNvSpPr>
            <a:spLocks noGrp="1"/>
          </p:cNvSpPr>
          <p:nvPr>
            <p:ph type="sldNum" sz="quarter" idx="12"/>
          </p:nvPr>
        </p:nvSpPr>
        <p:spPr/>
        <p:txBody>
          <a:bodyPr/>
          <a:lstStyle/>
          <a:p>
            <a:fld id="{9E418F4A-2D23-4C40-B021-DE5545EB6335}" type="slidenum">
              <a:rPr lang="en-US" smtClean="0"/>
              <a:t>‹#›</a:t>
            </a:fld>
            <a:endParaRPr lang="en-US"/>
          </a:p>
        </p:txBody>
      </p:sp>
    </p:spTree>
    <p:extLst>
      <p:ext uri="{BB962C8B-B14F-4D97-AF65-F5344CB8AC3E}">
        <p14:creationId xmlns:p14="http://schemas.microsoft.com/office/powerpoint/2010/main" val="23406541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84B7D2-D622-F6DA-408D-5AF1E59342D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E1E2FB6-CF86-62E1-0897-5DE942E85DD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345F7D6-BC10-4AB1-D344-7D80B712FC4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C4E05F1-A003-9DAD-769A-3679F5B910C6}"/>
              </a:ext>
            </a:extLst>
          </p:cNvPr>
          <p:cNvSpPr>
            <a:spLocks noGrp="1"/>
          </p:cNvSpPr>
          <p:nvPr>
            <p:ph type="dt" sz="half" idx="10"/>
          </p:nvPr>
        </p:nvSpPr>
        <p:spPr/>
        <p:txBody>
          <a:bodyPr/>
          <a:lstStyle/>
          <a:p>
            <a:fld id="{CDF6CBDF-ABBE-4F3F-B0DD-73921C4590E4}" type="datetimeFigureOut">
              <a:rPr lang="en-US" smtClean="0"/>
              <a:t>6/24/2024</a:t>
            </a:fld>
            <a:endParaRPr lang="en-US"/>
          </a:p>
        </p:txBody>
      </p:sp>
      <p:sp>
        <p:nvSpPr>
          <p:cNvPr id="6" name="Footer Placeholder 5">
            <a:extLst>
              <a:ext uri="{FF2B5EF4-FFF2-40B4-BE49-F238E27FC236}">
                <a16:creationId xmlns:a16="http://schemas.microsoft.com/office/drawing/2014/main" id="{D5A6762A-7CEA-6EAC-77F5-E604E96169C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E701B86-6104-130F-93D6-8EC3CDCB043B}"/>
              </a:ext>
            </a:extLst>
          </p:cNvPr>
          <p:cNvSpPr>
            <a:spLocks noGrp="1"/>
          </p:cNvSpPr>
          <p:nvPr>
            <p:ph type="sldNum" sz="quarter" idx="12"/>
          </p:nvPr>
        </p:nvSpPr>
        <p:spPr/>
        <p:txBody>
          <a:bodyPr/>
          <a:lstStyle/>
          <a:p>
            <a:fld id="{9E418F4A-2D23-4C40-B021-DE5545EB6335}" type="slidenum">
              <a:rPr lang="en-US" smtClean="0"/>
              <a:t>‹#›</a:t>
            </a:fld>
            <a:endParaRPr lang="en-US"/>
          </a:p>
        </p:txBody>
      </p:sp>
    </p:spTree>
    <p:extLst>
      <p:ext uri="{BB962C8B-B14F-4D97-AF65-F5344CB8AC3E}">
        <p14:creationId xmlns:p14="http://schemas.microsoft.com/office/powerpoint/2010/main" val="41291363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9E2A00-B153-8D7A-0182-5D86542983A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F53BD87-877F-DA4B-2F7C-09A77FB2AFB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F1FB142-D46E-1DE8-4263-692D72DFBB4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BEFDC67-E38D-FAC7-104D-5DE0CEEEFB59}"/>
              </a:ext>
            </a:extLst>
          </p:cNvPr>
          <p:cNvSpPr>
            <a:spLocks noGrp="1"/>
          </p:cNvSpPr>
          <p:nvPr>
            <p:ph type="dt" sz="half" idx="10"/>
          </p:nvPr>
        </p:nvSpPr>
        <p:spPr/>
        <p:txBody>
          <a:bodyPr/>
          <a:lstStyle/>
          <a:p>
            <a:fld id="{CDF6CBDF-ABBE-4F3F-B0DD-73921C4590E4}" type="datetimeFigureOut">
              <a:rPr lang="en-US" smtClean="0"/>
              <a:t>6/24/2024</a:t>
            </a:fld>
            <a:endParaRPr lang="en-US"/>
          </a:p>
        </p:txBody>
      </p:sp>
      <p:sp>
        <p:nvSpPr>
          <p:cNvPr id="6" name="Footer Placeholder 5">
            <a:extLst>
              <a:ext uri="{FF2B5EF4-FFF2-40B4-BE49-F238E27FC236}">
                <a16:creationId xmlns:a16="http://schemas.microsoft.com/office/drawing/2014/main" id="{1FE2D0E4-F904-8155-06F5-81AA508768F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4225A13-EEB1-4A6B-FC70-AE5BD495BE85}"/>
              </a:ext>
            </a:extLst>
          </p:cNvPr>
          <p:cNvSpPr>
            <a:spLocks noGrp="1"/>
          </p:cNvSpPr>
          <p:nvPr>
            <p:ph type="sldNum" sz="quarter" idx="12"/>
          </p:nvPr>
        </p:nvSpPr>
        <p:spPr/>
        <p:txBody>
          <a:bodyPr/>
          <a:lstStyle/>
          <a:p>
            <a:fld id="{9E418F4A-2D23-4C40-B021-DE5545EB6335}" type="slidenum">
              <a:rPr lang="en-US" smtClean="0"/>
              <a:t>‹#›</a:t>
            </a:fld>
            <a:endParaRPr lang="en-US"/>
          </a:p>
        </p:txBody>
      </p:sp>
    </p:spTree>
    <p:extLst>
      <p:ext uri="{BB962C8B-B14F-4D97-AF65-F5344CB8AC3E}">
        <p14:creationId xmlns:p14="http://schemas.microsoft.com/office/powerpoint/2010/main" val="35833340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7C2BA2-F1D9-A83C-E6FB-AEC0E01ABE2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212FD22-CC9D-6015-6E99-498B79D9443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B637939-0FAD-E45C-30D6-E3E820D37E6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CDF6CBDF-ABBE-4F3F-B0DD-73921C4590E4}" type="datetimeFigureOut">
              <a:rPr lang="en-US" smtClean="0"/>
              <a:t>6/24/2024</a:t>
            </a:fld>
            <a:endParaRPr lang="en-US"/>
          </a:p>
        </p:txBody>
      </p:sp>
      <p:sp>
        <p:nvSpPr>
          <p:cNvPr id="5" name="Footer Placeholder 4">
            <a:extLst>
              <a:ext uri="{FF2B5EF4-FFF2-40B4-BE49-F238E27FC236}">
                <a16:creationId xmlns:a16="http://schemas.microsoft.com/office/drawing/2014/main" id="{A4C509BA-BFC1-90E7-96D4-FA4CC8D75AA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BA9A07C3-A4B7-387B-7B92-57ABFC1DC26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9E418F4A-2D23-4C40-B021-DE5545EB6335}" type="slidenum">
              <a:rPr lang="en-US" smtClean="0"/>
              <a:t>‹#›</a:t>
            </a:fld>
            <a:endParaRPr lang="en-US"/>
          </a:p>
        </p:txBody>
      </p:sp>
    </p:spTree>
    <p:extLst>
      <p:ext uri="{BB962C8B-B14F-4D97-AF65-F5344CB8AC3E}">
        <p14:creationId xmlns:p14="http://schemas.microsoft.com/office/powerpoint/2010/main" val="197610426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hyperlink" Target="http://www.example.com/"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www.example.com/" TargetMode="External"/><Relationship Id="rId2" Type="http://schemas.openxmlformats.org/officeDocument/2006/relationships/hyperlink" Target="https://www.example.com/"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B1119C-683C-9E45-CE5A-3541B9477A6E}"/>
              </a:ext>
            </a:extLst>
          </p:cNvPr>
          <p:cNvSpPr>
            <a:spLocks noGrp="1"/>
          </p:cNvSpPr>
          <p:nvPr>
            <p:ph type="title"/>
          </p:nvPr>
        </p:nvSpPr>
        <p:spPr/>
        <p:txBody>
          <a:bodyPr/>
          <a:lstStyle/>
          <a:p>
            <a:r>
              <a:rPr lang="en-US"/>
              <a:t>Web-based Information System</a:t>
            </a:r>
            <a:endParaRPr lang="en-US" dirty="0"/>
          </a:p>
        </p:txBody>
      </p:sp>
      <p:sp>
        <p:nvSpPr>
          <p:cNvPr id="3" name="Content Placeholder 2">
            <a:extLst>
              <a:ext uri="{FF2B5EF4-FFF2-40B4-BE49-F238E27FC236}">
                <a16:creationId xmlns:a16="http://schemas.microsoft.com/office/drawing/2014/main" id="{0F1E33ED-62F7-2104-270A-848AC78C2D7A}"/>
              </a:ext>
            </a:extLst>
          </p:cNvPr>
          <p:cNvSpPr>
            <a:spLocks noGrp="1"/>
          </p:cNvSpPr>
          <p:nvPr>
            <p:ph idx="1"/>
          </p:nvPr>
        </p:nvSpPr>
        <p:spPr/>
        <p:txBody>
          <a:bodyPr/>
          <a:lstStyle/>
          <a:p>
            <a:endParaRPr lang="en-US" dirty="0"/>
          </a:p>
          <a:p>
            <a:r>
              <a:rPr lang="en-US" dirty="0"/>
              <a:t>A web-based information system (WIS) refers to any system that uses web technologies to deliver and manage information. </a:t>
            </a:r>
          </a:p>
          <a:p>
            <a:r>
              <a:rPr lang="en-US" dirty="0"/>
              <a:t>These systems are accessed through a web browser and can range from simple applications like online forms to complex enterprise-level systems.</a:t>
            </a:r>
          </a:p>
          <a:p>
            <a:endParaRPr lang="en-US" dirty="0"/>
          </a:p>
        </p:txBody>
      </p:sp>
    </p:spTree>
    <p:extLst>
      <p:ext uri="{BB962C8B-B14F-4D97-AF65-F5344CB8AC3E}">
        <p14:creationId xmlns:p14="http://schemas.microsoft.com/office/powerpoint/2010/main" val="3077294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3F8ADC-6921-A8D8-4D66-56DFB982563C}"/>
              </a:ext>
            </a:extLst>
          </p:cNvPr>
          <p:cNvSpPr>
            <a:spLocks noGrp="1"/>
          </p:cNvSpPr>
          <p:nvPr>
            <p:ph type="title"/>
          </p:nvPr>
        </p:nvSpPr>
        <p:spPr/>
        <p:txBody>
          <a:bodyPr/>
          <a:lstStyle/>
          <a:p>
            <a:r>
              <a:rPr lang="en-US" dirty="0"/>
              <a:t>Components of Web</a:t>
            </a:r>
          </a:p>
        </p:txBody>
      </p:sp>
      <p:sp>
        <p:nvSpPr>
          <p:cNvPr id="3" name="Content Placeholder 2">
            <a:extLst>
              <a:ext uri="{FF2B5EF4-FFF2-40B4-BE49-F238E27FC236}">
                <a16:creationId xmlns:a16="http://schemas.microsoft.com/office/drawing/2014/main" id="{3B2AAA98-319B-3053-6ED1-E329065179CF}"/>
              </a:ext>
            </a:extLst>
          </p:cNvPr>
          <p:cNvSpPr>
            <a:spLocks noGrp="1"/>
          </p:cNvSpPr>
          <p:nvPr>
            <p:ph idx="1"/>
          </p:nvPr>
        </p:nvSpPr>
        <p:spPr/>
        <p:txBody>
          <a:bodyPr>
            <a:normAutofit fontScale="77500" lnSpcReduction="20000"/>
          </a:bodyPr>
          <a:lstStyle/>
          <a:p>
            <a:pPr>
              <a:buFont typeface="+mj-lt"/>
              <a:buAutoNum type="arabicPeriod"/>
            </a:pPr>
            <a:r>
              <a:rPr lang="en-US" b="1" dirty="0"/>
              <a:t>Hypertext Transfer Protocol (HTTP):</a:t>
            </a:r>
            <a:endParaRPr lang="en-US" dirty="0"/>
          </a:p>
          <a:p>
            <a:pPr marL="742950" lvl="1" indent="-285750">
              <a:buFont typeface="+mj-lt"/>
              <a:buAutoNum type="arabicPeriod"/>
            </a:pPr>
            <a:r>
              <a:rPr lang="en-US" b="1" dirty="0"/>
              <a:t>Definition:</a:t>
            </a:r>
            <a:r>
              <a:rPr lang="en-US" dirty="0"/>
              <a:t> HTTP is the protocol used for transmitting hypertext (text with hyperlinks) over the internet. It defines how messages are formatted and transmitted between web servers and browsers.</a:t>
            </a:r>
          </a:p>
          <a:p>
            <a:pPr marL="742950" lvl="1" indent="-285750">
              <a:buFont typeface="+mj-lt"/>
              <a:buAutoNum type="arabicPeriod"/>
            </a:pPr>
            <a:r>
              <a:rPr lang="en-US" b="1" dirty="0"/>
              <a:t>Role:</a:t>
            </a:r>
            <a:r>
              <a:rPr lang="en-US" dirty="0"/>
              <a:t> Facilitates communication and data exchange between clients (web browsers) and servers (web servers).</a:t>
            </a:r>
          </a:p>
          <a:p>
            <a:pPr>
              <a:buFont typeface="+mj-lt"/>
              <a:buAutoNum type="arabicPeriod"/>
            </a:pPr>
            <a:r>
              <a:rPr lang="en-US" b="1" dirty="0"/>
              <a:t>Uniform Resource Locator (URL):</a:t>
            </a:r>
            <a:endParaRPr lang="en-US" dirty="0"/>
          </a:p>
          <a:p>
            <a:pPr marL="742950" lvl="1" indent="-285750">
              <a:buFont typeface="+mj-lt"/>
              <a:buAutoNum type="arabicPeriod"/>
            </a:pPr>
            <a:r>
              <a:rPr lang="en-US" b="1" dirty="0"/>
              <a:t>Definition:</a:t>
            </a:r>
            <a:r>
              <a:rPr lang="en-US" dirty="0"/>
              <a:t> A URL is the web address used to identify and access resources on the internet. It specifies the protocol (e.g., HTTP, HTTPS), domain name (e.g., </a:t>
            </a:r>
            <a:r>
              <a:rPr lang="en-US" dirty="0">
                <a:hlinkClick r:id="rId2"/>
              </a:rPr>
              <a:t>www.example.com</a:t>
            </a:r>
            <a:r>
              <a:rPr lang="en-US" dirty="0"/>
              <a:t>), and path to the resource (e.g., /index.html).</a:t>
            </a:r>
          </a:p>
          <a:p>
            <a:pPr marL="742950" lvl="1" indent="-285750">
              <a:buFont typeface="+mj-lt"/>
              <a:buAutoNum type="arabicPeriod"/>
            </a:pPr>
            <a:r>
              <a:rPr lang="en-US" b="1" dirty="0"/>
              <a:t>Role:</a:t>
            </a:r>
            <a:r>
              <a:rPr lang="en-US" dirty="0"/>
              <a:t> Provides a standardized way to locate and retrieve web pages, images, videos, documents, and other resources.</a:t>
            </a:r>
          </a:p>
          <a:p>
            <a:pPr>
              <a:buFont typeface="+mj-lt"/>
              <a:buAutoNum type="arabicPeriod"/>
            </a:pPr>
            <a:r>
              <a:rPr lang="en-US" b="1" dirty="0"/>
              <a:t>Hyperlinks:</a:t>
            </a:r>
            <a:endParaRPr lang="en-US" dirty="0"/>
          </a:p>
          <a:p>
            <a:pPr marL="742950" lvl="1" indent="-285750">
              <a:buFont typeface="+mj-lt"/>
              <a:buAutoNum type="arabicPeriod"/>
            </a:pPr>
            <a:r>
              <a:rPr lang="en-US" b="1" dirty="0"/>
              <a:t>Definition:</a:t>
            </a:r>
            <a:r>
              <a:rPr lang="en-US" dirty="0"/>
              <a:t> Hyperlinks (or links) are elements in a web page that allow users to navigate between different web pages or resources by clicking on them.</a:t>
            </a:r>
          </a:p>
          <a:p>
            <a:pPr marL="742950" lvl="1" indent="-285750">
              <a:buFont typeface="+mj-lt"/>
              <a:buAutoNum type="arabicPeriod"/>
            </a:pPr>
            <a:r>
              <a:rPr lang="en-US" b="1" dirty="0"/>
              <a:t>Role:</a:t>
            </a:r>
            <a:r>
              <a:rPr lang="en-US" dirty="0"/>
              <a:t> Establishes connections and facilitates navigation within and across websites, contributing to the interconnected structure of the web.</a:t>
            </a:r>
          </a:p>
          <a:p>
            <a:pPr marL="0" indent="0">
              <a:buNone/>
            </a:pPr>
            <a:endParaRPr lang="en-US" dirty="0"/>
          </a:p>
        </p:txBody>
      </p:sp>
    </p:spTree>
    <p:extLst>
      <p:ext uri="{BB962C8B-B14F-4D97-AF65-F5344CB8AC3E}">
        <p14:creationId xmlns:p14="http://schemas.microsoft.com/office/powerpoint/2010/main" val="29679470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3F8ADC-6921-A8D8-4D66-56DFB982563C}"/>
              </a:ext>
            </a:extLst>
          </p:cNvPr>
          <p:cNvSpPr>
            <a:spLocks noGrp="1"/>
          </p:cNvSpPr>
          <p:nvPr>
            <p:ph type="title"/>
          </p:nvPr>
        </p:nvSpPr>
        <p:spPr/>
        <p:txBody>
          <a:bodyPr/>
          <a:lstStyle/>
          <a:p>
            <a:r>
              <a:rPr lang="en-US" dirty="0"/>
              <a:t>Components of Web</a:t>
            </a:r>
          </a:p>
        </p:txBody>
      </p:sp>
      <p:sp>
        <p:nvSpPr>
          <p:cNvPr id="3" name="Content Placeholder 2">
            <a:extLst>
              <a:ext uri="{FF2B5EF4-FFF2-40B4-BE49-F238E27FC236}">
                <a16:creationId xmlns:a16="http://schemas.microsoft.com/office/drawing/2014/main" id="{3B2AAA98-319B-3053-6ED1-E329065179CF}"/>
              </a:ext>
            </a:extLst>
          </p:cNvPr>
          <p:cNvSpPr>
            <a:spLocks noGrp="1"/>
          </p:cNvSpPr>
          <p:nvPr>
            <p:ph idx="1"/>
          </p:nvPr>
        </p:nvSpPr>
        <p:spPr/>
        <p:txBody>
          <a:bodyPr>
            <a:normAutofit fontScale="70000" lnSpcReduction="20000"/>
          </a:bodyPr>
          <a:lstStyle/>
          <a:p>
            <a:pPr>
              <a:buFont typeface="+mj-lt"/>
              <a:buAutoNum type="arabicPeriod"/>
            </a:pPr>
            <a:r>
              <a:rPr lang="en-US" b="1" dirty="0"/>
              <a:t>Hypertext Markup Language (HTML):</a:t>
            </a:r>
            <a:endParaRPr lang="en-US" dirty="0"/>
          </a:p>
          <a:p>
            <a:pPr marL="742950" lvl="1" indent="-285750">
              <a:buFont typeface="+mj-lt"/>
              <a:buAutoNum type="arabicPeriod"/>
            </a:pPr>
            <a:r>
              <a:rPr lang="en-US" b="1" dirty="0"/>
              <a:t>Definition:</a:t>
            </a:r>
            <a:r>
              <a:rPr lang="en-US" dirty="0"/>
              <a:t> HTML is the standard markup language used to create and structure web pages. It defines the content and layout of text, images, links, forms, and other elements on a web page.</a:t>
            </a:r>
          </a:p>
          <a:p>
            <a:pPr marL="742950" lvl="1" indent="-285750">
              <a:buFont typeface="+mj-lt"/>
              <a:buAutoNum type="arabicPeriod"/>
            </a:pPr>
            <a:r>
              <a:rPr lang="en-US" b="1" dirty="0"/>
              <a:t>Role:</a:t>
            </a:r>
            <a:r>
              <a:rPr lang="en-US" dirty="0"/>
              <a:t> Enables web browsers to interpret and display web content according to the instructions provided in HTML files.</a:t>
            </a:r>
          </a:p>
          <a:p>
            <a:pPr>
              <a:buFont typeface="+mj-lt"/>
              <a:buAutoNum type="arabicPeriod"/>
            </a:pPr>
            <a:r>
              <a:rPr lang="en-US" b="1" dirty="0"/>
              <a:t>Web Servers:</a:t>
            </a:r>
            <a:endParaRPr lang="en-US" dirty="0"/>
          </a:p>
          <a:p>
            <a:pPr marL="742950" lvl="1" indent="-285750">
              <a:buFont typeface="+mj-lt"/>
              <a:buAutoNum type="arabicPeriod"/>
            </a:pPr>
            <a:r>
              <a:rPr lang="en-US" b="1" dirty="0"/>
              <a:t>Definition:</a:t>
            </a:r>
            <a:r>
              <a:rPr lang="en-US" dirty="0"/>
              <a:t> Web servers are computers or software that host websites and deliver web pages to users upon request. They store and manage web files, process requests, and execute server-side scripts.</a:t>
            </a:r>
          </a:p>
          <a:p>
            <a:pPr marL="742950" lvl="1" indent="-285750">
              <a:buFont typeface="+mj-lt"/>
              <a:buAutoNum type="arabicPeriod"/>
            </a:pPr>
            <a:r>
              <a:rPr lang="en-US" b="1" dirty="0"/>
              <a:t>Role:</a:t>
            </a:r>
            <a:r>
              <a:rPr lang="en-US" dirty="0"/>
              <a:t> Stores and serves web content (HTML, CSS, JavaScript, images, videos) to web browsers when users access a website.</a:t>
            </a:r>
          </a:p>
          <a:p>
            <a:pPr>
              <a:buFont typeface="+mj-lt"/>
              <a:buAutoNum type="arabicPeriod"/>
            </a:pPr>
            <a:r>
              <a:rPr lang="en-US" b="1" dirty="0"/>
              <a:t>Web Browsers:</a:t>
            </a:r>
            <a:endParaRPr lang="en-US" dirty="0"/>
          </a:p>
          <a:p>
            <a:pPr marL="742950" lvl="1" indent="-285750">
              <a:buFont typeface="+mj-lt"/>
              <a:buAutoNum type="arabicPeriod"/>
            </a:pPr>
            <a:r>
              <a:rPr lang="en-US" b="1" dirty="0"/>
              <a:t>Definition:</a:t>
            </a:r>
            <a:r>
              <a:rPr lang="en-US" dirty="0"/>
              <a:t> Web browsers are software applications that allow users to access, navigate, and interact with web pages on the internet. Examples include Chrome, Firefox, Safari, and Edge.</a:t>
            </a:r>
          </a:p>
          <a:p>
            <a:pPr marL="742950" lvl="1" indent="-285750">
              <a:buFont typeface="+mj-lt"/>
              <a:buAutoNum type="arabicPeriod"/>
            </a:pPr>
            <a:r>
              <a:rPr lang="en-US" b="1" dirty="0"/>
              <a:t>Role:</a:t>
            </a:r>
            <a:r>
              <a:rPr lang="en-US" dirty="0"/>
              <a:t> Renders HTML, CSS, and JavaScript to display web content to users in a visually appealing and interactive manner.</a:t>
            </a:r>
          </a:p>
          <a:p>
            <a:pPr marL="0" indent="0">
              <a:buNone/>
            </a:pPr>
            <a:endParaRPr lang="en-US" dirty="0"/>
          </a:p>
        </p:txBody>
      </p:sp>
    </p:spTree>
    <p:extLst>
      <p:ext uri="{BB962C8B-B14F-4D97-AF65-F5344CB8AC3E}">
        <p14:creationId xmlns:p14="http://schemas.microsoft.com/office/powerpoint/2010/main" val="3878991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E9DA62-F02B-263A-F26C-81F2CE1EE9AC}"/>
              </a:ext>
            </a:extLst>
          </p:cNvPr>
          <p:cNvSpPr>
            <a:spLocks noGrp="1"/>
          </p:cNvSpPr>
          <p:nvPr>
            <p:ph type="title"/>
          </p:nvPr>
        </p:nvSpPr>
        <p:spPr/>
        <p:txBody>
          <a:bodyPr/>
          <a:lstStyle/>
          <a:p>
            <a:r>
              <a:rPr lang="en-US" b="1" dirty="0"/>
              <a:t>How the Web Works: Example Scenario</a:t>
            </a:r>
            <a:br>
              <a:rPr lang="en-US" b="1" dirty="0"/>
            </a:br>
            <a:endParaRPr lang="en-US" dirty="0"/>
          </a:p>
        </p:txBody>
      </p:sp>
      <p:sp>
        <p:nvSpPr>
          <p:cNvPr id="3" name="Content Placeholder 2">
            <a:extLst>
              <a:ext uri="{FF2B5EF4-FFF2-40B4-BE49-F238E27FC236}">
                <a16:creationId xmlns:a16="http://schemas.microsoft.com/office/drawing/2014/main" id="{664196F9-5261-9F74-366B-9C4BDEF11264}"/>
              </a:ext>
            </a:extLst>
          </p:cNvPr>
          <p:cNvSpPr>
            <a:spLocks noGrp="1"/>
          </p:cNvSpPr>
          <p:nvPr>
            <p:ph idx="1"/>
          </p:nvPr>
        </p:nvSpPr>
        <p:spPr/>
        <p:txBody>
          <a:bodyPr>
            <a:normAutofit fontScale="62500" lnSpcReduction="20000"/>
          </a:bodyPr>
          <a:lstStyle/>
          <a:p>
            <a:pPr>
              <a:buFont typeface="+mj-lt"/>
              <a:buAutoNum type="arabicPeriod"/>
            </a:pPr>
            <a:r>
              <a:rPr lang="en-US" b="1" dirty="0"/>
              <a:t>User Request:</a:t>
            </a:r>
            <a:endParaRPr lang="en-US" dirty="0"/>
          </a:p>
          <a:p>
            <a:pPr marL="742950" lvl="1" indent="-285750">
              <a:buFont typeface="+mj-lt"/>
              <a:buAutoNum type="arabicPeriod"/>
            </a:pPr>
            <a:r>
              <a:rPr lang="en-US" dirty="0"/>
              <a:t>A user enters a URL (e.g., </a:t>
            </a:r>
            <a:r>
              <a:rPr lang="en-US" dirty="0">
                <a:hlinkClick r:id="rId2"/>
              </a:rPr>
              <a:t>https://www.example.com</a:t>
            </a:r>
            <a:r>
              <a:rPr lang="en-US" dirty="0"/>
              <a:t>) into the web browser’s address bar or clicks on a hyperlink.</a:t>
            </a:r>
          </a:p>
          <a:p>
            <a:pPr>
              <a:buFont typeface="+mj-lt"/>
              <a:buAutoNum type="arabicPeriod"/>
            </a:pPr>
            <a:r>
              <a:rPr lang="en-US" b="1" dirty="0"/>
              <a:t>HTTP Request:</a:t>
            </a:r>
            <a:endParaRPr lang="en-US" dirty="0"/>
          </a:p>
          <a:p>
            <a:pPr marL="742950" lvl="1" indent="-285750">
              <a:buFont typeface="+mj-lt"/>
              <a:buAutoNum type="arabicPeriod"/>
            </a:pPr>
            <a:r>
              <a:rPr lang="en-US" dirty="0"/>
              <a:t>The web browser sends an HTTP GET request to the web server specified in the URL (e.g., </a:t>
            </a:r>
            <a:r>
              <a:rPr lang="en-US" dirty="0">
                <a:hlinkClick r:id="rId3"/>
              </a:rPr>
              <a:t>www.example.com</a:t>
            </a:r>
            <a:r>
              <a:rPr lang="en-US" dirty="0"/>
              <a:t>).</a:t>
            </a:r>
          </a:p>
          <a:p>
            <a:pPr>
              <a:buFont typeface="+mj-lt"/>
              <a:buAutoNum type="arabicPeriod"/>
            </a:pPr>
            <a:r>
              <a:rPr lang="en-US" b="1" dirty="0"/>
              <a:t>Server Processing:</a:t>
            </a:r>
            <a:endParaRPr lang="en-US" dirty="0"/>
          </a:p>
          <a:p>
            <a:pPr marL="742950" lvl="1" indent="-285750">
              <a:buFont typeface="+mj-lt"/>
              <a:buAutoNum type="arabicPeriod"/>
            </a:pPr>
            <a:r>
              <a:rPr lang="en-US" dirty="0"/>
              <a:t>The web server receives the HTTP request and retrieves the requested web page (e.g., index.html) from its storage.</a:t>
            </a:r>
          </a:p>
          <a:p>
            <a:pPr>
              <a:buFont typeface="+mj-lt"/>
              <a:buAutoNum type="arabicPeriod"/>
            </a:pPr>
            <a:r>
              <a:rPr lang="en-US" b="1" dirty="0"/>
              <a:t>HTML Response:</a:t>
            </a:r>
            <a:endParaRPr lang="en-US" dirty="0"/>
          </a:p>
          <a:p>
            <a:pPr marL="742950" lvl="1" indent="-285750">
              <a:buFont typeface="+mj-lt"/>
              <a:buAutoNum type="arabicPeriod"/>
            </a:pPr>
            <a:r>
              <a:rPr lang="en-US" dirty="0"/>
              <a:t>The web server sends an HTTP response containing the HTML document (index.html) back to the user’s web browser.</a:t>
            </a:r>
          </a:p>
          <a:p>
            <a:pPr>
              <a:buFont typeface="+mj-lt"/>
              <a:buAutoNum type="arabicPeriod"/>
            </a:pPr>
            <a:r>
              <a:rPr lang="en-US" b="1" dirty="0"/>
              <a:t>Browser Rendering:</a:t>
            </a:r>
            <a:endParaRPr lang="en-US" dirty="0"/>
          </a:p>
          <a:p>
            <a:pPr marL="742950" lvl="1" indent="-285750">
              <a:buFont typeface="+mj-lt"/>
              <a:buAutoNum type="arabicPeriod"/>
            </a:pPr>
            <a:r>
              <a:rPr lang="en-US" dirty="0"/>
              <a:t>The web browser receives the HTML document and parses it to construct the Document Object Model (DOM).</a:t>
            </a:r>
          </a:p>
          <a:p>
            <a:pPr marL="742950" lvl="1" indent="-285750">
              <a:buFont typeface="+mj-lt"/>
              <a:buAutoNum type="arabicPeriod"/>
            </a:pPr>
            <a:r>
              <a:rPr lang="en-US" dirty="0"/>
              <a:t>It renders the web page by interpreting HTML tags, applying CSS styles, and executing JavaScript code.</a:t>
            </a:r>
          </a:p>
          <a:p>
            <a:pPr>
              <a:buFont typeface="+mj-lt"/>
              <a:buAutoNum type="arabicPeriod"/>
            </a:pPr>
            <a:r>
              <a:rPr lang="en-US" b="1" dirty="0"/>
              <a:t>Display to User:</a:t>
            </a:r>
            <a:endParaRPr lang="en-US" dirty="0"/>
          </a:p>
          <a:p>
            <a:pPr marL="742950" lvl="1" indent="-285750">
              <a:buFont typeface="+mj-lt"/>
              <a:buAutoNum type="arabicPeriod"/>
            </a:pPr>
            <a:r>
              <a:rPr lang="en-US" dirty="0"/>
              <a:t>The web browser displays the rendered web page to the user, including text, images, links, forms, and interactive elements.</a:t>
            </a:r>
          </a:p>
          <a:p>
            <a:pPr>
              <a:buFont typeface="+mj-lt"/>
              <a:buAutoNum type="arabicPeriod"/>
            </a:pPr>
            <a:r>
              <a:rPr lang="en-US" b="1" dirty="0"/>
              <a:t>Navigation and Interaction:</a:t>
            </a:r>
            <a:endParaRPr lang="en-US" dirty="0"/>
          </a:p>
          <a:p>
            <a:pPr marL="742950" lvl="1" indent="-285750">
              <a:buFont typeface="+mj-lt"/>
              <a:buAutoNum type="arabicPeriod"/>
            </a:pPr>
            <a:r>
              <a:rPr lang="en-US" dirty="0"/>
              <a:t>The user can navigate to other web pages within the same website or external websites by clicking hyperlinks or submitting forms.</a:t>
            </a:r>
          </a:p>
          <a:p>
            <a:endParaRPr lang="en-US" dirty="0"/>
          </a:p>
        </p:txBody>
      </p:sp>
    </p:spTree>
    <p:extLst>
      <p:ext uri="{BB962C8B-B14F-4D97-AF65-F5344CB8AC3E}">
        <p14:creationId xmlns:p14="http://schemas.microsoft.com/office/powerpoint/2010/main" val="32216240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9" name="Rectangle 307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6E988F9-5666-FBDC-EC1E-144E7BA8D2C6}"/>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dirty="0">
                <a:solidFill>
                  <a:schemeClr val="bg1"/>
                </a:solidFill>
                <a:latin typeface="+mj-lt"/>
                <a:ea typeface="+mj-ea"/>
                <a:cs typeface="+mj-cs"/>
              </a:rPr>
              <a:t>How does the web works?</a:t>
            </a:r>
          </a:p>
        </p:txBody>
      </p:sp>
      <p:pic>
        <p:nvPicPr>
          <p:cNvPr id="3074" name="Picture 2" descr="How the Web Works">
            <a:extLst>
              <a:ext uri="{FF2B5EF4-FFF2-40B4-BE49-F238E27FC236}">
                <a16:creationId xmlns:a16="http://schemas.microsoft.com/office/drawing/2014/main" id="{1450E5E1-1C66-91CD-BB44-08C03FE6CF86}"/>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2181346" y="1675227"/>
            <a:ext cx="7829307" cy="43941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38957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F9813F-D876-A86E-EEB8-877257378988}"/>
              </a:ext>
            </a:extLst>
          </p:cNvPr>
          <p:cNvSpPr>
            <a:spLocks noGrp="1"/>
          </p:cNvSpPr>
          <p:nvPr>
            <p:ph type="title"/>
          </p:nvPr>
        </p:nvSpPr>
        <p:spPr/>
        <p:txBody>
          <a:bodyPr/>
          <a:lstStyle/>
          <a:p>
            <a:r>
              <a:rPr lang="en-US" b="1" dirty="0"/>
              <a:t>Structure of a Typical Web Page</a:t>
            </a:r>
            <a:br>
              <a:rPr lang="en-US" b="1" dirty="0"/>
            </a:br>
            <a:endParaRPr lang="en-US" dirty="0"/>
          </a:p>
        </p:txBody>
      </p:sp>
      <p:sp>
        <p:nvSpPr>
          <p:cNvPr id="3" name="Content Placeholder 2">
            <a:extLst>
              <a:ext uri="{FF2B5EF4-FFF2-40B4-BE49-F238E27FC236}">
                <a16:creationId xmlns:a16="http://schemas.microsoft.com/office/drawing/2014/main" id="{A82687E3-09AD-C4A5-9902-432B15006DE7}"/>
              </a:ext>
            </a:extLst>
          </p:cNvPr>
          <p:cNvSpPr>
            <a:spLocks noGrp="1"/>
          </p:cNvSpPr>
          <p:nvPr>
            <p:ph idx="1"/>
          </p:nvPr>
        </p:nvSpPr>
        <p:spPr/>
        <p:txBody>
          <a:bodyPr>
            <a:normAutofit lnSpcReduction="10000"/>
          </a:bodyPr>
          <a:lstStyle/>
          <a:p>
            <a:pPr>
              <a:buFont typeface="+mj-lt"/>
              <a:buAutoNum type="arabicPeriod"/>
            </a:pPr>
            <a:r>
              <a:rPr lang="en-US" b="1" dirty="0"/>
              <a:t>HTML Structure:</a:t>
            </a:r>
            <a:endParaRPr lang="en-US" dirty="0"/>
          </a:p>
          <a:p>
            <a:pPr marL="742950" lvl="1" indent="-285750">
              <a:buFont typeface="+mj-lt"/>
              <a:buAutoNum type="arabicPeriod"/>
            </a:pPr>
            <a:r>
              <a:rPr lang="en-US" b="1" dirty="0"/>
              <a:t>Header Section:</a:t>
            </a:r>
            <a:r>
              <a:rPr lang="en-US" dirty="0"/>
              <a:t> Contains metadata, links to external resources (CSS, JavaScript), and document information.</a:t>
            </a:r>
          </a:p>
          <a:p>
            <a:pPr marL="742950" lvl="1" indent="-285750">
              <a:buFont typeface="+mj-lt"/>
              <a:buAutoNum type="arabicPeriod"/>
            </a:pPr>
            <a:r>
              <a:rPr lang="en-US" b="1" dirty="0"/>
              <a:t>Body Section:</a:t>
            </a:r>
            <a:r>
              <a:rPr lang="en-US" dirty="0"/>
              <a:t> Contains the main content of the web page, including text, images, videos, forms, and interactive elements.</a:t>
            </a:r>
          </a:p>
          <a:p>
            <a:pPr marL="742950" lvl="1" indent="-285750">
              <a:buFont typeface="+mj-lt"/>
              <a:buAutoNum type="arabicPeriod"/>
            </a:pPr>
            <a:r>
              <a:rPr lang="en-US" b="1" dirty="0"/>
              <a:t>Footer Section:</a:t>
            </a:r>
            <a:r>
              <a:rPr lang="en-US" dirty="0"/>
              <a:t> Often contains additional information such as copyright notices, contact details, and links to related pages.</a:t>
            </a:r>
          </a:p>
          <a:p>
            <a:pPr>
              <a:buFont typeface="+mj-lt"/>
              <a:buAutoNum type="arabicPeriod"/>
            </a:pPr>
            <a:r>
              <a:rPr lang="en-US" b="1" dirty="0"/>
              <a:t>Client-Side Technologies:</a:t>
            </a:r>
            <a:endParaRPr lang="en-US" dirty="0"/>
          </a:p>
          <a:p>
            <a:pPr marL="742950" lvl="1" indent="-285750">
              <a:buFont typeface="+mj-lt"/>
              <a:buAutoNum type="arabicPeriod"/>
            </a:pPr>
            <a:r>
              <a:rPr lang="en-US" b="1" dirty="0"/>
              <a:t>CSS (Cascading Style Sheets):</a:t>
            </a:r>
            <a:r>
              <a:rPr lang="en-US" dirty="0"/>
              <a:t> Defines the presentation and layout of HTML elements on a web page.</a:t>
            </a:r>
          </a:p>
          <a:p>
            <a:pPr marL="742950" lvl="1" indent="-285750">
              <a:buFont typeface="+mj-lt"/>
              <a:buAutoNum type="arabicPeriod"/>
            </a:pPr>
            <a:r>
              <a:rPr lang="en-US" b="1" dirty="0"/>
              <a:t>JavaScript:</a:t>
            </a:r>
            <a:r>
              <a:rPr lang="en-US" dirty="0"/>
              <a:t> Adds interactivity and dynamic behavior to web pages, allowing for user input validation, animations, and real-time updates.</a:t>
            </a:r>
          </a:p>
          <a:p>
            <a:endParaRPr lang="en-US" dirty="0"/>
          </a:p>
        </p:txBody>
      </p:sp>
    </p:spTree>
    <p:extLst>
      <p:ext uri="{BB962C8B-B14F-4D97-AF65-F5344CB8AC3E}">
        <p14:creationId xmlns:p14="http://schemas.microsoft.com/office/powerpoint/2010/main" val="42499902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5355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diagram of a website&#10;&#10;Description automatically generated">
            <a:extLst>
              <a:ext uri="{FF2B5EF4-FFF2-40B4-BE49-F238E27FC236}">
                <a16:creationId xmlns:a16="http://schemas.microsoft.com/office/drawing/2014/main" id="{E3785B62-FA83-991A-3590-D366A747AC59}"/>
              </a:ext>
            </a:extLst>
          </p:cNvPr>
          <p:cNvPicPr>
            <a:picLocks noGrp="1" noChangeAspect="1"/>
          </p:cNvPicPr>
          <p:nvPr>
            <p:ph idx="1"/>
          </p:nvPr>
        </p:nvPicPr>
        <p:blipFill>
          <a:blip r:embed="rId3"/>
          <a:stretch>
            <a:fillRect/>
          </a:stretch>
        </p:blipFill>
        <p:spPr>
          <a:xfrm>
            <a:off x="1922917" y="643467"/>
            <a:ext cx="8346166" cy="5571066"/>
          </a:xfrm>
          <a:prstGeom prst="rect">
            <a:avLst/>
          </a:prstGeom>
        </p:spPr>
      </p:pic>
    </p:spTree>
    <p:extLst>
      <p:ext uri="{BB962C8B-B14F-4D97-AF65-F5344CB8AC3E}">
        <p14:creationId xmlns:p14="http://schemas.microsoft.com/office/powerpoint/2010/main" val="23566824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3" name="Rectangle 4102">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5F3F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05" name="Rectangle 4104">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98" name="Picture 2" descr="Web Page Structure With HTML5 Slides - Code Like This">
            <a:extLst>
              <a:ext uri="{FF2B5EF4-FFF2-40B4-BE49-F238E27FC236}">
                <a16:creationId xmlns:a16="http://schemas.microsoft.com/office/drawing/2014/main" id="{DCAA6714-647F-29F5-B833-701D82A126C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2044316" y="643467"/>
            <a:ext cx="8103368" cy="55710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42829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7" name="Rectangle 5126">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7FB9E67-975B-9D2C-72A5-1DDB765C3323}"/>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Structure of the web address</a:t>
            </a:r>
          </a:p>
        </p:txBody>
      </p:sp>
      <p:pic>
        <p:nvPicPr>
          <p:cNvPr id="5122" name="Picture 2" descr="5.2 The Web – Business Computer Information Systems">
            <a:extLst>
              <a:ext uri="{FF2B5EF4-FFF2-40B4-BE49-F238E27FC236}">
                <a16:creationId xmlns:a16="http://schemas.microsoft.com/office/drawing/2014/main" id="{913F819B-E9BF-3EBF-6B7F-D689EB5BC00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643467" y="1773101"/>
            <a:ext cx="10905066" cy="4198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55640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7B6856-C646-5AFD-8BC9-BDBEC5D47E7D}"/>
              </a:ext>
            </a:extLst>
          </p:cNvPr>
          <p:cNvSpPr>
            <a:spLocks noGrp="1"/>
          </p:cNvSpPr>
          <p:nvPr>
            <p:ph type="title"/>
          </p:nvPr>
        </p:nvSpPr>
        <p:spPr/>
        <p:txBody>
          <a:bodyPr/>
          <a:lstStyle/>
          <a:p>
            <a:r>
              <a:rPr lang="en-US" dirty="0"/>
              <a:t>Link analysis</a:t>
            </a:r>
          </a:p>
        </p:txBody>
      </p:sp>
      <p:sp>
        <p:nvSpPr>
          <p:cNvPr id="3" name="Content Placeholder 2">
            <a:extLst>
              <a:ext uri="{FF2B5EF4-FFF2-40B4-BE49-F238E27FC236}">
                <a16:creationId xmlns:a16="http://schemas.microsoft.com/office/drawing/2014/main" id="{8E7A1EC6-A892-F30F-68C5-C610E726391B}"/>
              </a:ext>
            </a:extLst>
          </p:cNvPr>
          <p:cNvSpPr>
            <a:spLocks noGrp="1"/>
          </p:cNvSpPr>
          <p:nvPr>
            <p:ph idx="1"/>
          </p:nvPr>
        </p:nvSpPr>
        <p:spPr/>
        <p:txBody>
          <a:bodyPr>
            <a:normAutofit fontScale="62500" lnSpcReduction="20000"/>
          </a:bodyPr>
          <a:lstStyle/>
          <a:p>
            <a:r>
              <a:rPr lang="en-US" dirty="0"/>
              <a:t>Link analysis in a web-based information system involves examining the relationships and connections between web pages through hyperlinks.</a:t>
            </a:r>
          </a:p>
          <a:p>
            <a:r>
              <a:rPr lang="en-US" dirty="0"/>
              <a:t>It is a crucial aspect of understanding the structure, behavior, and influence of web pages within a website or across the entire World Wide Web. </a:t>
            </a:r>
          </a:p>
          <a:p>
            <a:pPr marL="0" indent="0">
              <a:buNone/>
            </a:pPr>
            <a:r>
              <a:rPr lang="en-US" b="1" dirty="0"/>
              <a:t>Method of Link Analysis</a:t>
            </a:r>
          </a:p>
          <a:p>
            <a:pPr marL="0" indent="0">
              <a:buNone/>
            </a:pPr>
            <a:r>
              <a:rPr lang="en-US" b="1" dirty="0"/>
              <a:t>Graph Theory:</a:t>
            </a:r>
            <a:endParaRPr lang="en-US" dirty="0"/>
          </a:p>
          <a:p>
            <a:pPr marL="742950" lvl="1" indent="-285750">
              <a:buFont typeface="+mj-lt"/>
              <a:buAutoNum type="arabicPeriod"/>
            </a:pPr>
            <a:r>
              <a:rPr lang="en-US" b="1" dirty="0"/>
              <a:t>Nodes and Edges:</a:t>
            </a:r>
            <a:r>
              <a:rPr lang="en-US" dirty="0"/>
              <a:t> Represents web pages as nodes and hyperlinks as edges in a graph, allowing for the application of graph theory algorithms to analyze the structure and relationships.</a:t>
            </a:r>
          </a:p>
          <a:p>
            <a:pPr marL="0" indent="0">
              <a:buNone/>
            </a:pPr>
            <a:r>
              <a:rPr lang="en-US" b="1" dirty="0"/>
              <a:t>Applications of Link Analysis</a:t>
            </a:r>
          </a:p>
          <a:p>
            <a:pPr>
              <a:buFont typeface="+mj-lt"/>
              <a:buAutoNum type="arabicPeriod"/>
            </a:pPr>
            <a:r>
              <a:rPr lang="en-US" b="1" dirty="0"/>
              <a:t>SEO and Digital Marketing:</a:t>
            </a:r>
            <a:endParaRPr lang="en-US" dirty="0"/>
          </a:p>
          <a:p>
            <a:pPr marL="742950" lvl="1" indent="-285750">
              <a:buFont typeface="+mj-lt"/>
              <a:buAutoNum type="arabicPeriod"/>
            </a:pPr>
            <a:r>
              <a:rPr lang="en-US" b="1" dirty="0"/>
              <a:t>Link Building:</a:t>
            </a:r>
            <a:r>
              <a:rPr lang="en-US" dirty="0"/>
              <a:t> Identifies opportunities for acquiring high-quality inbound links to improve search engine rankings.</a:t>
            </a:r>
          </a:p>
          <a:p>
            <a:pPr marL="742950" lvl="1" indent="-285750">
              <a:buFont typeface="+mj-lt"/>
              <a:buAutoNum type="arabicPeriod"/>
            </a:pPr>
            <a:r>
              <a:rPr lang="en-US" b="1" dirty="0"/>
              <a:t>Competitor Analysis:</a:t>
            </a:r>
            <a:r>
              <a:rPr lang="en-US" dirty="0"/>
              <a:t> Analyzes competitors’ link profiles to identify strengths and weaknesses in their SEO strategies.</a:t>
            </a:r>
          </a:p>
          <a:p>
            <a:pPr>
              <a:buFont typeface="+mj-lt"/>
              <a:buAutoNum type="arabicPeriod"/>
            </a:pPr>
            <a:r>
              <a:rPr lang="en-US" b="1" dirty="0"/>
              <a:t>Website Design and Navigation:</a:t>
            </a:r>
            <a:endParaRPr lang="en-US" dirty="0"/>
          </a:p>
          <a:p>
            <a:pPr marL="742950" lvl="1" indent="-285750">
              <a:buFont typeface="+mj-lt"/>
              <a:buAutoNum type="arabicPeriod"/>
            </a:pPr>
            <a:r>
              <a:rPr lang="en-US" b="1" dirty="0"/>
              <a:t>Information Architecture:</a:t>
            </a:r>
            <a:r>
              <a:rPr lang="en-US" dirty="0"/>
              <a:t> Designs intuitive navigation structures that enhance user experience and facilitate content discovery.</a:t>
            </a:r>
          </a:p>
          <a:p>
            <a:pPr marL="457200" lvl="1" indent="0">
              <a:buNone/>
            </a:pPr>
            <a:endParaRPr lang="en-US" dirty="0"/>
          </a:p>
          <a:p>
            <a:endParaRPr lang="en-US" dirty="0"/>
          </a:p>
          <a:p>
            <a:endParaRPr lang="en-US" dirty="0"/>
          </a:p>
        </p:txBody>
      </p:sp>
    </p:spTree>
    <p:extLst>
      <p:ext uri="{BB962C8B-B14F-4D97-AF65-F5344CB8AC3E}">
        <p14:creationId xmlns:p14="http://schemas.microsoft.com/office/powerpoint/2010/main" val="23245842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927E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3D8599A5-6771-BF86-B41D-3B27A038A376}"/>
              </a:ext>
            </a:extLst>
          </p:cNvPr>
          <p:cNvPicPr>
            <a:picLocks noGrp="1" noChangeAspect="1"/>
          </p:cNvPicPr>
          <p:nvPr>
            <p:ph idx="1"/>
          </p:nvPr>
        </p:nvPicPr>
        <p:blipFill>
          <a:blip r:embed="rId2"/>
          <a:stretch>
            <a:fillRect/>
          </a:stretch>
        </p:blipFill>
        <p:spPr>
          <a:xfrm>
            <a:off x="1313969" y="643467"/>
            <a:ext cx="9564061" cy="5571066"/>
          </a:xfrm>
          <a:prstGeom prst="rect">
            <a:avLst/>
          </a:prstGeom>
        </p:spPr>
      </p:pic>
    </p:spTree>
    <p:extLst>
      <p:ext uri="{BB962C8B-B14F-4D97-AF65-F5344CB8AC3E}">
        <p14:creationId xmlns:p14="http://schemas.microsoft.com/office/powerpoint/2010/main" val="18783021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DD1F90E-A35B-6038-F3BE-4130415DB3BC}"/>
              </a:ext>
            </a:extLst>
          </p:cNvPr>
          <p:cNvPicPr>
            <a:picLocks noGrp="1" noChangeAspect="1"/>
          </p:cNvPicPr>
          <p:nvPr>
            <p:ph idx="1"/>
          </p:nvPr>
        </p:nvPicPr>
        <p:blipFill>
          <a:blip r:embed="rId2"/>
          <a:stretch>
            <a:fillRect/>
          </a:stretch>
        </p:blipFill>
        <p:spPr>
          <a:xfrm>
            <a:off x="643467" y="811784"/>
            <a:ext cx="10905066" cy="5234430"/>
          </a:xfrm>
          <a:prstGeom prst="rect">
            <a:avLst/>
          </a:prstGeom>
        </p:spPr>
      </p:pic>
    </p:spTree>
    <p:extLst>
      <p:ext uri="{BB962C8B-B14F-4D97-AF65-F5344CB8AC3E}">
        <p14:creationId xmlns:p14="http://schemas.microsoft.com/office/powerpoint/2010/main" val="21433506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53C70-A746-1641-AA51-B0EA16E38BDD}"/>
              </a:ext>
            </a:extLst>
          </p:cNvPr>
          <p:cNvSpPr>
            <a:spLocks noGrp="1"/>
          </p:cNvSpPr>
          <p:nvPr>
            <p:ph type="title"/>
          </p:nvPr>
        </p:nvSpPr>
        <p:spPr/>
        <p:txBody>
          <a:bodyPr/>
          <a:lstStyle/>
          <a:p>
            <a:r>
              <a:rPr lang="en-US" dirty="0"/>
              <a:t>Website navigation</a:t>
            </a:r>
          </a:p>
        </p:txBody>
      </p:sp>
      <p:sp>
        <p:nvSpPr>
          <p:cNvPr id="3" name="Content Placeholder 2">
            <a:extLst>
              <a:ext uri="{FF2B5EF4-FFF2-40B4-BE49-F238E27FC236}">
                <a16:creationId xmlns:a16="http://schemas.microsoft.com/office/drawing/2014/main" id="{821AC85D-93CE-C6EA-CF4B-DAA75F4ACA73}"/>
              </a:ext>
            </a:extLst>
          </p:cNvPr>
          <p:cNvSpPr>
            <a:spLocks noGrp="1"/>
          </p:cNvSpPr>
          <p:nvPr>
            <p:ph idx="1"/>
          </p:nvPr>
        </p:nvSpPr>
        <p:spPr/>
        <p:txBody>
          <a:bodyPr/>
          <a:lstStyle/>
          <a:p>
            <a:r>
              <a:rPr lang="en-US" dirty="0"/>
              <a:t>Website navigation is the process of designing and implementing a system that allows users to browse through a website's pages and sections efficiently. </a:t>
            </a:r>
          </a:p>
          <a:p>
            <a:r>
              <a:rPr lang="en-US" dirty="0"/>
              <a:t>It includes menus, links, buttons, and any other elements that guide users through the site's content.</a:t>
            </a:r>
          </a:p>
          <a:p>
            <a:r>
              <a:rPr lang="en-US" dirty="0"/>
              <a:t>Effective navigation improves user experience by making it easy for visitors to locate content and understand the structure of the site.</a:t>
            </a:r>
          </a:p>
        </p:txBody>
      </p:sp>
    </p:spTree>
    <p:extLst>
      <p:ext uri="{BB962C8B-B14F-4D97-AF65-F5344CB8AC3E}">
        <p14:creationId xmlns:p14="http://schemas.microsoft.com/office/powerpoint/2010/main" val="18179728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42" name="Slide Background">
            <a:extLst>
              <a:ext uri="{FF2B5EF4-FFF2-40B4-BE49-F238E27FC236}">
                <a16:creationId xmlns:a16="http://schemas.microsoft.com/office/drawing/2014/main" id="{FE1EC756-41E9-4FD6-AD48-EF46A28137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043" name="Rectangle 1042">
            <a:extLst>
              <a:ext uri="{FF2B5EF4-FFF2-40B4-BE49-F238E27FC236}">
                <a16:creationId xmlns:a16="http://schemas.microsoft.com/office/drawing/2014/main" id="{E66F6371-9EA5-9354-29DC-1D07B921F7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4290"/>
            <a:ext cx="12192000" cy="1733407"/>
          </a:xfrm>
          <a:prstGeom prst="rect">
            <a:avLst/>
          </a:prstGeom>
          <a:ln>
            <a:noFill/>
          </a:ln>
          <a:effectLst>
            <a:outerShdw blurRad="254000" dist="38100" dir="5460000" sx="94000" sy="94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C741282-467D-D843-EC31-D3633721B002}"/>
              </a:ext>
            </a:extLst>
          </p:cNvPr>
          <p:cNvSpPr>
            <a:spLocks noGrp="1"/>
          </p:cNvSpPr>
          <p:nvPr>
            <p:ph type="title"/>
          </p:nvPr>
        </p:nvSpPr>
        <p:spPr>
          <a:xfrm>
            <a:off x="761995" y="307447"/>
            <a:ext cx="10693884" cy="1109932"/>
          </a:xfrm>
        </p:spPr>
        <p:txBody>
          <a:bodyPr>
            <a:normAutofit/>
          </a:bodyPr>
          <a:lstStyle/>
          <a:p>
            <a:r>
              <a:rPr lang="en-US" sz="4000"/>
              <a:t>Hierarchical website naviagation</a:t>
            </a:r>
          </a:p>
        </p:txBody>
      </p:sp>
      <p:pic>
        <p:nvPicPr>
          <p:cNvPr id="1026" name="Picture 2" descr="How to Plan Website Structure for Better SEO [Step-by-Step Guide]">
            <a:extLst>
              <a:ext uri="{FF2B5EF4-FFF2-40B4-BE49-F238E27FC236}">
                <a16:creationId xmlns:a16="http://schemas.microsoft.com/office/drawing/2014/main" id="{C968932F-8173-EA7D-0EDB-BDB7E907050D}"/>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36122" y="2627504"/>
            <a:ext cx="5804955" cy="3236262"/>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E555A702-05BD-3A5C-903A-5C5AA6B3FA81}"/>
              </a:ext>
            </a:extLst>
          </p:cNvPr>
          <p:cNvSpPr>
            <a:spLocks noGrp="1"/>
          </p:cNvSpPr>
          <p:nvPr>
            <p:ph idx="1"/>
          </p:nvPr>
        </p:nvSpPr>
        <p:spPr>
          <a:xfrm>
            <a:off x="7190509" y="2357888"/>
            <a:ext cx="4265370" cy="3902635"/>
          </a:xfrm>
        </p:spPr>
        <p:txBody>
          <a:bodyPr anchor="ctr">
            <a:normAutofit/>
          </a:bodyPr>
          <a:lstStyle/>
          <a:p>
            <a:r>
              <a:rPr lang="en-US" sz="1600" dirty="0"/>
              <a:t>This type of navigation reflects the logical structure of the website, often represented as a tree where the homepage is the root, and other pages branch out in levels. </a:t>
            </a:r>
          </a:p>
          <a:p>
            <a:r>
              <a:rPr lang="en-US" sz="1600" dirty="0"/>
              <a:t>It organizes content into categories and subcategories.</a:t>
            </a:r>
          </a:p>
          <a:p>
            <a:r>
              <a:rPr lang="en-US" sz="1600" b="1" dirty="0"/>
              <a:t>Usage Example:</a:t>
            </a:r>
            <a:r>
              <a:rPr lang="en-US" sz="1600" dirty="0"/>
              <a:t> A university website might use hierarchical navigation to organize information by sections such as “Admissions,” “Academics,” “Research,” “Campus Life,” and within “Academics,” there might be subcategories like “Undergraduate Programs,” “Graduate Programs,” “Departments,” and “Online Learning.”</a:t>
            </a:r>
          </a:p>
        </p:txBody>
      </p:sp>
    </p:spTree>
    <p:extLst>
      <p:ext uri="{BB962C8B-B14F-4D97-AF65-F5344CB8AC3E}">
        <p14:creationId xmlns:p14="http://schemas.microsoft.com/office/powerpoint/2010/main" val="9957027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5" name="Slide Background">
            <a:extLst>
              <a:ext uri="{FF2B5EF4-FFF2-40B4-BE49-F238E27FC236}">
                <a16:creationId xmlns:a16="http://schemas.microsoft.com/office/drawing/2014/main" id="{AF6CB648-9554-488A-B457-99CAAD1DA5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057" name="Rectangle 2056">
            <a:extLst>
              <a:ext uri="{FF2B5EF4-FFF2-40B4-BE49-F238E27FC236}">
                <a16:creationId xmlns:a16="http://schemas.microsoft.com/office/drawing/2014/main" id="{E3ADCBE7-9330-1CDA-00EB-CDD12DB722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4290"/>
            <a:ext cx="12192000" cy="1733407"/>
          </a:xfrm>
          <a:prstGeom prst="rect">
            <a:avLst/>
          </a:prstGeom>
          <a:ln>
            <a:noFill/>
          </a:ln>
          <a:effectLst>
            <a:outerShdw blurRad="254000" dist="38100" dir="5460000" sx="94000" sy="94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FEF2802-BD1B-DAC7-D03F-C28E0FF9F392}"/>
              </a:ext>
            </a:extLst>
          </p:cNvPr>
          <p:cNvSpPr>
            <a:spLocks noGrp="1"/>
          </p:cNvSpPr>
          <p:nvPr>
            <p:ph type="title"/>
          </p:nvPr>
        </p:nvSpPr>
        <p:spPr>
          <a:xfrm>
            <a:off x="761802" y="240241"/>
            <a:ext cx="10760054" cy="1228299"/>
          </a:xfrm>
        </p:spPr>
        <p:txBody>
          <a:bodyPr>
            <a:normAutofit/>
          </a:bodyPr>
          <a:lstStyle/>
          <a:p>
            <a:r>
              <a:rPr lang="en-US" sz="4000"/>
              <a:t>Global website navigation</a:t>
            </a:r>
          </a:p>
        </p:txBody>
      </p:sp>
      <p:sp>
        <p:nvSpPr>
          <p:cNvPr id="3" name="Content Placeholder 2">
            <a:extLst>
              <a:ext uri="{FF2B5EF4-FFF2-40B4-BE49-F238E27FC236}">
                <a16:creationId xmlns:a16="http://schemas.microsoft.com/office/drawing/2014/main" id="{5BC37518-F0FB-D422-DF02-D9ACA4D49B8F}"/>
              </a:ext>
            </a:extLst>
          </p:cNvPr>
          <p:cNvSpPr>
            <a:spLocks noGrp="1"/>
          </p:cNvSpPr>
          <p:nvPr>
            <p:ph idx="1"/>
          </p:nvPr>
        </p:nvSpPr>
        <p:spPr>
          <a:xfrm>
            <a:off x="761802" y="2321476"/>
            <a:ext cx="4864875" cy="3850724"/>
          </a:xfrm>
        </p:spPr>
        <p:txBody>
          <a:bodyPr anchor="ctr">
            <a:normAutofit/>
          </a:bodyPr>
          <a:lstStyle/>
          <a:p>
            <a:r>
              <a:rPr lang="en-US" sz="1600"/>
              <a:t>Global navigation provides consistent links that are available on every page of the website, usually found at the top or side of the page. It allows users to access the main sections of the website from anywhere within the site.</a:t>
            </a:r>
          </a:p>
          <a:p>
            <a:r>
              <a:rPr lang="en-US" sz="1600"/>
              <a:t>A software company’s website might have a global navigation menu with links to “Home,” “Products,” “Solutions,” “Pricing,” “About Us,” and “Contact” that appear at the top of every page.</a:t>
            </a:r>
          </a:p>
          <a:p>
            <a:r>
              <a:rPr lang="en-US" sz="1600" b="1"/>
              <a:t>Usage Example:</a:t>
            </a:r>
            <a:r>
              <a:rPr lang="en-US" sz="1600"/>
              <a:t> An e-commerce website like Amazon uses global navigation to provide links to “Departments,” “Deals,” “Orders,” “Cart,” and “Account” consistently across all pages, ensuring users can quickly access these sections regardless of their current location on the site.</a:t>
            </a:r>
          </a:p>
        </p:txBody>
      </p:sp>
      <p:pic>
        <p:nvPicPr>
          <p:cNvPr id="2050" name="Picture 2" descr="Navigation Design for Complex Web Applications">
            <a:extLst>
              <a:ext uri="{FF2B5EF4-FFF2-40B4-BE49-F238E27FC236}">
                <a16:creationId xmlns:a16="http://schemas.microsoft.com/office/drawing/2014/main" id="{5A0DB6C7-540F-D75F-D23F-E3B64DF5888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394479" y="2321476"/>
            <a:ext cx="5076548" cy="38074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58244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79"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3081" name="Rectangle 3080">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AF087DB-64D5-DA23-CC4E-24849D8003A0}"/>
              </a:ext>
            </a:extLst>
          </p:cNvPr>
          <p:cNvSpPr>
            <a:spLocks noGrp="1"/>
          </p:cNvSpPr>
          <p:nvPr>
            <p:ph type="title"/>
          </p:nvPr>
        </p:nvSpPr>
        <p:spPr>
          <a:xfrm>
            <a:off x="761803" y="350196"/>
            <a:ext cx="4646904" cy="1624520"/>
          </a:xfrm>
        </p:spPr>
        <p:txBody>
          <a:bodyPr anchor="ctr">
            <a:normAutofit/>
          </a:bodyPr>
          <a:lstStyle/>
          <a:p>
            <a:r>
              <a:rPr lang="en-US" sz="4000"/>
              <a:t>Local Navigation</a:t>
            </a:r>
          </a:p>
        </p:txBody>
      </p:sp>
      <p:sp>
        <p:nvSpPr>
          <p:cNvPr id="3" name="Content Placeholder 2">
            <a:extLst>
              <a:ext uri="{FF2B5EF4-FFF2-40B4-BE49-F238E27FC236}">
                <a16:creationId xmlns:a16="http://schemas.microsoft.com/office/drawing/2014/main" id="{60E56419-1CB1-BC84-3D49-715204DC8928}"/>
              </a:ext>
            </a:extLst>
          </p:cNvPr>
          <p:cNvSpPr>
            <a:spLocks noGrp="1"/>
          </p:cNvSpPr>
          <p:nvPr>
            <p:ph idx="1"/>
          </p:nvPr>
        </p:nvSpPr>
        <p:spPr>
          <a:xfrm>
            <a:off x="761802" y="2743200"/>
            <a:ext cx="4646905" cy="3613149"/>
          </a:xfrm>
        </p:spPr>
        <p:txBody>
          <a:bodyPr anchor="ctr">
            <a:normAutofit/>
          </a:bodyPr>
          <a:lstStyle/>
          <a:p>
            <a:r>
              <a:rPr lang="en-US" sz="1400"/>
              <a:t>Local navigation helps users explore a specific section or category of the website. It is usually found within subpages and provides links related to the current section.</a:t>
            </a:r>
          </a:p>
          <a:p>
            <a:r>
              <a:rPr lang="en-US" sz="1400"/>
              <a:t>On the “Products” page of a software company’s website, local navigation might include links to different product lines like “CRM Software,” “ERP Solutions,” and “Project Management Tools.”</a:t>
            </a:r>
          </a:p>
          <a:p>
            <a:r>
              <a:rPr lang="en-US" sz="1400" b="1"/>
              <a:t>Usage Example:</a:t>
            </a:r>
            <a:r>
              <a:rPr lang="en-US" sz="1400"/>
              <a:t> On a university’s website, when a user navigates to the “Academics” section, local navigation might include links to “Undergraduate Programs,” “Graduate Programs,” “Departments,” “Faculty,” and “Course Catalog.” If the user selects “Undergraduate Programs,” the local navigation might update to show links specific to that category, such as “Program Requirements,” “Admissions Process,” and “Scholarships.”</a:t>
            </a:r>
          </a:p>
        </p:txBody>
      </p:sp>
      <p:pic>
        <p:nvPicPr>
          <p:cNvPr id="3074" name="Picture 2" descr="7 Website Navigation Best Practices With Examples">
            <a:extLst>
              <a:ext uri="{FF2B5EF4-FFF2-40B4-BE49-F238E27FC236}">
                <a16:creationId xmlns:a16="http://schemas.microsoft.com/office/drawing/2014/main" id="{3597875F-0E82-5AE1-A3CA-883C7199474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5180" r="18078"/>
          <a:stretch/>
        </p:blipFill>
        <p:spPr bwMode="auto">
          <a:xfrm>
            <a:off x="6096000" y="1"/>
            <a:ext cx="610282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10668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9136B0-AEBE-7F75-99C0-0BCBEB9AD487}"/>
              </a:ext>
            </a:extLst>
          </p:cNvPr>
          <p:cNvSpPr>
            <a:spLocks noGrp="1"/>
          </p:cNvSpPr>
          <p:nvPr>
            <p:ph type="title"/>
          </p:nvPr>
        </p:nvSpPr>
        <p:spPr/>
        <p:txBody>
          <a:bodyPr/>
          <a:lstStyle/>
          <a:p>
            <a:r>
              <a:rPr lang="en-US" dirty="0"/>
              <a:t>Web mining</a:t>
            </a:r>
          </a:p>
        </p:txBody>
      </p:sp>
      <p:sp>
        <p:nvSpPr>
          <p:cNvPr id="3" name="Content Placeholder 2">
            <a:extLst>
              <a:ext uri="{FF2B5EF4-FFF2-40B4-BE49-F238E27FC236}">
                <a16:creationId xmlns:a16="http://schemas.microsoft.com/office/drawing/2014/main" id="{DE5ED621-5D0C-75AB-FC09-AB54ECB6BAFB}"/>
              </a:ext>
            </a:extLst>
          </p:cNvPr>
          <p:cNvSpPr>
            <a:spLocks noGrp="1"/>
          </p:cNvSpPr>
          <p:nvPr>
            <p:ph idx="1"/>
          </p:nvPr>
        </p:nvSpPr>
        <p:spPr/>
        <p:txBody>
          <a:bodyPr>
            <a:normAutofit fontScale="85000" lnSpcReduction="20000"/>
          </a:bodyPr>
          <a:lstStyle/>
          <a:p>
            <a:r>
              <a:rPr lang="en-US" dirty="0"/>
              <a:t>Web mining is the process of extracting useful information and insights from web data, including web content, web structure, and web usage data. </a:t>
            </a:r>
          </a:p>
          <a:p>
            <a:r>
              <a:rPr lang="en-US" dirty="0"/>
              <a:t>It involves using data mining techniques to analyze data from the World Wide Web and derive meaningful patterns and trends.</a:t>
            </a:r>
          </a:p>
          <a:p>
            <a:pPr marL="0" indent="0">
              <a:buNone/>
            </a:pPr>
            <a:r>
              <a:rPr lang="en-US" b="1" dirty="0"/>
              <a:t>Types of Web Mining</a:t>
            </a:r>
          </a:p>
          <a:p>
            <a:pPr marL="0" indent="0">
              <a:buNone/>
            </a:pPr>
            <a:r>
              <a:rPr lang="en-US" b="1" dirty="0"/>
              <a:t>Web Content Mining:</a:t>
            </a:r>
            <a:endParaRPr lang="en-US" dirty="0"/>
          </a:p>
          <a:p>
            <a:pPr marL="742950" lvl="1" indent="-285750">
              <a:buFont typeface="+mj-lt"/>
              <a:buAutoNum type="arabicPeriod"/>
            </a:pPr>
            <a:r>
              <a:rPr lang="en-US" b="1" dirty="0"/>
              <a:t>Description:</a:t>
            </a:r>
            <a:r>
              <a:rPr lang="en-US" dirty="0"/>
              <a:t> Focuses on extracting information from the content of web pages. This includes text, images, videos, and other forms of multimedia. Techniques such as natural language processing (NLP), information retrieval, and machine learning are often used.</a:t>
            </a:r>
          </a:p>
          <a:p>
            <a:pPr lvl="1"/>
            <a:r>
              <a:rPr lang="en-US" b="1" dirty="0"/>
              <a:t>Example: Sentiment Analysis:</a:t>
            </a:r>
            <a:r>
              <a:rPr lang="en-US" dirty="0"/>
              <a:t> Analyzing social media posts, blog entries, and product reviews to determine public sentiment about a particular product, service, or topic. For instance, a company might mine Twitter data to gauge customer reactions to a new product launch.</a:t>
            </a:r>
          </a:p>
          <a:p>
            <a:pPr lvl="1"/>
            <a:r>
              <a:rPr lang="en-US" b="1" dirty="0"/>
              <a:t>Topic Modeling:</a:t>
            </a:r>
            <a:r>
              <a:rPr lang="en-US" dirty="0"/>
              <a:t> Extracting topics from a large collection of documents (e.g., news articles) to understand the prevalent themes and trends.</a:t>
            </a:r>
          </a:p>
          <a:p>
            <a:pPr marL="457200" lvl="1" indent="0">
              <a:buNone/>
            </a:pPr>
            <a:endParaRPr lang="en-US" dirty="0"/>
          </a:p>
          <a:p>
            <a:endParaRPr lang="en-US" dirty="0"/>
          </a:p>
        </p:txBody>
      </p:sp>
    </p:spTree>
    <p:extLst>
      <p:ext uri="{BB962C8B-B14F-4D97-AF65-F5344CB8AC3E}">
        <p14:creationId xmlns:p14="http://schemas.microsoft.com/office/powerpoint/2010/main" val="24014355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9136B0-AEBE-7F75-99C0-0BCBEB9AD487}"/>
              </a:ext>
            </a:extLst>
          </p:cNvPr>
          <p:cNvSpPr>
            <a:spLocks noGrp="1"/>
          </p:cNvSpPr>
          <p:nvPr>
            <p:ph type="title"/>
          </p:nvPr>
        </p:nvSpPr>
        <p:spPr/>
        <p:txBody>
          <a:bodyPr/>
          <a:lstStyle/>
          <a:p>
            <a:r>
              <a:rPr lang="en-US" dirty="0"/>
              <a:t>Web mining</a:t>
            </a:r>
          </a:p>
        </p:txBody>
      </p:sp>
      <p:sp>
        <p:nvSpPr>
          <p:cNvPr id="3" name="Content Placeholder 2">
            <a:extLst>
              <a:ext uri="{FF2B5EF4-FFF2-40B4-BE49-F238E27FC236}">
                <a16:creationId xmlns:a16="http://schemas.microsoft.com/office/drawing/2014/main" id="{DE5ED621-5D0C-75AB-FC09-AB54ECB6BAFB}"/>
              </a:ext>
            </a:extLst>
          </p:cNvPr>
          <p:cNvSpPr>
            <a:spLocks noGrp="1"/>
          </p:cNvSpPr>
          <p:nvPr>
            <p:ph idx="1"/>
          </p:nvPr>
        </p:nvSpPr>
        <p:spPr/>
        <p:txBody>
          <a:bodyPr>
            <a:normAutofit/>
          </a:bodyPr>
          <a:lstStyle/>
          <a:p>
            <a:r>
              <a:rPr lang="en-US" b="1" dirty="0"/>
              <a:t>Web Structure Mining:</a:t>
            </a:r>
            <a:endParaRPr lang="en-US" dirty="0"/>
          </a:p>
          <a:p>
            <a:pPr lvl="1"/>
            <a:r>
              <a:rPr lang="en-US" b="1" dirty="0"/>
              <a:t>Description:</a:t>
            </a:r>
            <a:r>
              <a:rPr lang="en-US" dirty="0"/>
              <a:t> Focuses on the structure of the web, including the analysis of the link structure between web pages. It involves studying the hyperlinks and the relationships between different web pages and websites.</a:t>
            </a:r>
          </a:p>
          <a:p>
            <a:pPr lvl="1"/>
            <a:r>
              <a:rPr lang="en-US" b="1" dirty="0"/>
              <a:t>Example:</a:t>
            </a:r>
            <a:endParaRPr lang="en-US" dirty="0"/>
          </a:p>
          <a:p>
            <a:pPr marL="1200150" lvl="2" indent="-285750"/>
            <a:r>
              <a:rPr lang="en-US" b="1" dirty="0"/>
              <a:t>PageRank Algorithm:</a:t>
            </a:r>
            <a:r>
              <a:rPr lang="en-US" dirty="0"/>
              <a:t> Google’s PageRank algorithm uses web structure mining to rank web pages based on their importance. Pages with more inbound links from other important pages are ranked higher.</a:t>
            </a:r>
          </a:p>
          <a:p>
            <a:pPr marL="1200150" lvl="2" indent="-285750"/>
            <a:r>
              <a:rPr lang="en-US" b="1" dirty="0"/>
              <a:t>Community Detection:</a:t>
            </a:r>
            <a:r>
              <a:rPr lang="en-US" dirty="0"/>
              <a:t> Identifying communities or clusters of websites that frequently link to each other, which can reveal related groups or thematic areas.</a:t>
            </a:r>
          </a:p>
        </p:txBody>
      </p:sp>
    </p:spTree>
    <p:extLst>
      <p:ext uri="{BB962C8B-B14F-4D97-AF65-F5344CB8AC3E}">
        <p14:creationId xmlns:p14="http://schemas.microsoft.com/office/powerpoint/2010/main" val="6010763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9136B0-AEBE-7F75-99C0-0BCBEB9AD487}"/>
              </a:ext>
            </a:extLst>
          </p:cNvPr>
          <p:cNvSpPr>
            <a:spLocks noGrp="1"/>
          </p:cNvSpPr>
          <p:nvPr>
            <p:ph type="title"/>
          </p:nvPr>
        </p:nvSpPr>
        <p:spPr/>
        <p:txBody>
          <a:bodyPr/>
          <a:lstStyle/>
          <a:p>
            <a:r>
              <a:rPr lang="en-US" dirty="0"/>
              <a:t>Web mining</a:t>
            </a:r>
          </a:p>
        </p:txBody>
      </p:sp>
      <p:sp>
        <p:nvSpPr>
          <p:cNvPr id="3" name="Content Placeholder 2">
            <a:extLst>
              <a:ext uri="{FF2B5EF4-FFF2-40B4-BE49-F238E27FC236}">
                <a16:creationId xmlns:a16="http://schemas.microsoft.com/office/drawing/2014/main" id="{DE5ED621-5D0C-75AB-FC09-AB54ECB6BAFB}"/>
              </a:ext>
            </a:extLst>
          </p:cNvPr>
          <p:cNvSpPr>
            <a:spLocks noGrp="1"/>
          </p:cNvSpPr>
          <p:nvPr>
            <p:ph idx="1"/>
          </p:nvPr>
        </p:nvSpPr>
        <p:spPr/>
        <p:txBody>
          <a:bodyPr>
            <a:normAutofit/>
          </a:bodyPr>
          <a:lstStyle/>
          <a:p>
            <a:r>
              <a:rPr lang="en-US" b="1" dirty="0"/>
              <a:t>Web Usage Mining:</a:t>
            </a:r>
            <a:endParaRPr lang="en-US" dirty="0"/>
          </a:p>
          <a:p>
            <a:pPr lvl="1"/>
            <a:r>
              <a:rPr lang="en-US" b="1" dirty="0"/>
              <a:t>Description:</a:t>
            </a:r>
            <a:r>
              <a:rPr lang="en-US" dirty="0"/>
              <a:t> Involves analyzing web log data to understand user behavior on websites. This includes tracking user clicks, navigation patterns, and interaction with web applications.</a:t>
            </a:r>
          </a:p>
          <a:p>
            <a:pPr lvl="1"/>
            <a:r>
              <a:rPr lang="en-US" b="1" dirty="0"/>
              <a:t>Example:</a:t>
            </a:r>
            <a:endParaRPr lang="en-US" dirty="0"/>
          </a:p>
          <a:p>
            <a:pPr marL="1200150" lvl="2" indent="-285750"/>
            <a:r>
              <a:rPr lang="en-US" b="1" dirty="0"/>
              <a:t>Clickstream Analysis:</a:t>
            </a:r>
            <a:r>
              <a:rPr lang="en-US" dirty="0"/>
              <a:t> Analyzing the sequence of clicks made by users to understand their navigation patterns, identify popular pages, and detect potential issues in the user flow.</a:t>
            </a:r>
          </a:p>
          <a:p>
            <a:pPr marL="1200150" lvl="2" indent="-285750"/>
            <a:r>
              <a:rPr lang="en-US" b="1" dirty="0"/>
              <a:t>Personalization:</a:t>
            </a:r>
            <a:r>
              <a:rPr lang="en-US" dirty="0"/>
              <a:t> Recommending products or content based on users’ past behavior. For instance, an e-commerce website might use web usage mining to suggest products to users based on their browsing and purchase history.</a:t>
            </a:r>
          </a:p>
        </p:txBody>
      </p:sp>
    </p:spTree>
    <p:extLst>
      <p:ext uri="{BB962C8B-B14F-4D97-AF65-F5344CB8AC3E}">
        <p14:creationId xmlns:p14="http://schemas.microsoft.com/office/powerpoint/2010/main" val="12506216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7F0AA2-0259-8BA0-9557-F40E07A80B3B}"/>
              </a:ext>
            </a:extLst>
          </p:cNvPr>
          <p:cNvSpPr>
            <a:spLocks noGrp="1"/>
          </p:cNvSpPr>
          <p:nvPr>
            <p:ph type="title"/>
          </p:nvPr>
        </p:nvSpPr>
        <p:spPr>
          <a:xfrm>
            <a:off x="630936" y="639520"/>
            <a:ext cx="3429000" cy="1719072"/>
          </a:xfrm>
        </p:spPr>
        <p:txBody>
          <a:bodyPr anchor="b">
            <a:normAutofit fontScale="90000"/>
          </a:bodyPr>
          <a:lstStyle/>
          <a:p>
            <a:r>
              <a:rPr lang="en-US" sz="5400" dirty="0"/>
              <a:t>Web mining process</a:t>
            </a:r>
          </a:p>
        </p:txBody>
      </p:sp>
      <p:sp>
        <p:nvSpPr>
          <p:cNvPr id="12"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F44FB466-3C6A-DDF9-A1CE-1D29C45FDE4D}"/>
              </a:ext>
            </a:extLst>
          </p:cNvPr>
          <p:cNvSpPr>
            <a:spLocks noGrp="1"/>
          </p:cNvSpPr>
          <p:nvPr>
            <p:ph idx="1"/>
          </p:nvPr>
        </p:nvSpPr>
        <p:spPr>
          <a:xfrm>
            <a:off x="630936" y="2807208"/>
            <a:ext cx="3429000" cy="3410712"/>
          </a:xfrm>
        </p:spPr>
        <p:txBody>
          <a:bodyPr anchor="t">
            <a:normAutofit/>
          </a:bodyPr>
          <a:lstStyle/>
          <a:p>
            <a:endParaRPr lang="en-US" sz="2200"/>
          </a:p>
        </p:txBody>
      </p:sp>
      <p:pic>
        <p:nvPicPr>
          <p:cNvPr id="5" name="Picture 4">
            <a:extLst>
              <a:ext uri="{FF2B5EF4-FFF2-40B4-BE49-F238E27FC236}">
                <a16:creationId xmlns:a16="http://schemas.microsoft.com/office/drawing/2014/main" id="{5C456294-0A0C-0F0F-73EA-1925DEE2428E}"/>
              </a:ext>
            </a:extLst>
          </p:cNvPr>
          <p:cNvPicPr>
            <a:picLocks noChangeAspect="1"/>
          </p:cNvPicPr>
          <p:nvPr/>
        </p:nvPicPr>
        <p:blipFill>
          <a:blip r:embed="rId2"/>
          <a:stretch>
            <a:fillRect/>
          </a:stretch>
        </p:blipFill>
        <p:spPr>
          <a:xfrm>
            <a:off x="4654296" y="917772"/>
            <a:ext cx="6903720" cy="5022456"/>
          </a:xfrm>
          <a:prstGeom prst="rect">
            <a:avLst/>
          </a:prstGeom>
        </p:spPr>
      </p:pic>
    </p:spTree>
    <p:extLst>
      <p:ext uri="{BB962C8B-B14F-4D97-AF65-F5344CB8AC3E}">
        <p14:creationId xmlns:p14="http://schemas.microsoft.com/office/powerpoint/2010/main" val="31729252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F24111-6929-1BD2-2DA6-9A98A86E51E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FA31163-A431-8134-EB9A-2A3E58B1398E}"/>
              </a:ext>
            </a:extLst>
          </p:cNvPr>
          <p:cNvSpPr>
            <a:spLocks noGrp="1"/>
          </p:cNvSpPr>
          <p:nvPr>
            <p:ph idx="1"/>
          </p:nvPr>
        </p:nvSpPr>
        <p:spPr/>
        <p:txBody>
          <a:bodyPr/>
          <a:lstStyle/>
          <a:p>
            <a:endParaRPr lang="en-US"/>
          </a:p>
        </p:txBody>
      </p:sp>
      <p:pic>
        <p:nvPicPr>
          <p:cNvPr id="4098" name="Picture 2" descr="How Search Engines Work: A Must-Know for IT Professionals | by Omer ...">
            <a:extLst>
              <a:ext uri="{FF2B5EF4-FFF2-40B4-BE49-F238E27FC236}">
                <a16:creationId xmlns:a16="http://schemas.microsoft.com/office/drawing/2014/main" id="{DB96C4F4-7CAA-5E7E-5B0C-441701C6CD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00375" y="0"/>
            <a:ext cx="618966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634057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ACEC4-6759-271B-4532-40942C49CB07}"/>
              </a:ext>
            </a:extLst>
          </p:cNvPr>
          <p:cNvSpPr>
            <a:spLocks noGrp="1"/>
          </p:cNvSpPr>
          <p:nvPr>
            <p:ph type="title"/>
          </p:nvPr>
        </p:nvSpPr>
        <p:spPr/>
        <p:txBody>
          <a:bodyPr/>
          <a:lstStyle/>
          <a:p>
            <a:r>
              <a:rPr lang="en-US" dirty="0"/>
              <a:t>Search Engine</a:t>
            </a:r>
          </a:p>
        </p:txBody>
      </p:sp>
      <p:sp>
        <p:nvSpPr>
          <p:cNvPr id="3" name="Content Placeholder 2">
            <a:extLst>
              <a:ext uri="{FF2B5EF4-FFF2-40B4-BE49-F238E27FC236}">
                <a16:creationId xmlns:a16="http://schemas.microsoft.com/office/drawing/2014/main" id="{29A2F6B3-2AB1-F40D-012A-5B704FF04FD5}"/>
              </a:ext>
            </a:extLst>
          </p:cNvPr>
          <p:cNvSpPr>
            <a:spLocks noGrp="1"/>
          </p:cNvSpPr>
          <p:nvPr>
            <p:ph idx="1"/>
          </p:nvPr>
        </p:nvSpPr>
        <p:spPr/>
        <p:txBody>
          <a:bodyPr/>
          <a:lstStyle/>
          <a:p>
            <a:r>
              <a:rPr lang="en-US" dirty="0"/>
              <a:t>A search engine is a software system designed to carry out web searches, which means searching the World Wide Web in a systematic way for particular information specified in a textual web search query. </a:t>
            </a:r>
          </a:p>
          <a:p>
            <a:r>
              <a:rPr lang="en-US" dirty="0"/>
              <a:t>The search results are typically presented in a line of results, often referred to as search engine results pages (SERPs).</a:t>
            </a:r>
          </a:p>
        </p:txBody>
      </p:sp>
    </p:spTree>
    <p:extLst>
      <p:ext uri="{BB962C8B-B14F-4D97-AF65-F5344CB8AC3E}">
        <p14:creationId xmlns:p14="http://schemas.microsoft.com/office/powerpoint/2010/main" val="37315506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5" name="Rectangle 2054">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2050" name="Picture 2" descr="Web Application Architecture: The Latest Guide 2024">
            <a:extLst>
              <a:ext uri="{FF2B5EF4-FFF2-40B4-BE49-F238E27FC236}">
                <a16:creationId xmlns:a16="http://schemas.microsoft.com/office/drawing/2014/main" id="{2231450B-03E9-99DB-2A49-01E7194DF0F8}"/>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7698" b="9900"/>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612607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228612-468B-FED8-4F8F-56EF124FAA30}"/>
              </a:ext>
            </a:extLst>
          </p:cNvPr>
          <p:cNvSpPr>
            <a:spLocks noGrp="1"/>
          </p:cNvSpPr>
          <p:nvPr>
            <p:ph type="title"/>
          </p:nvPr>
        </p:nvSpPr>
        <p:spPr/>
        <p:txBody>
          <a:bodyPr/>
          <a:lstStyle/>
          <a:p>
            <a:r>
              <a:rPr lang="en-US" b="1" dirty="0"/>
              <a:t>Crawling:</a:t>
            </a:r>
            <a:br>
              <a:rPr lang="en-US" dirty="0"/>
            </a:br>
            <a:endParaRPr lang="en-US" dirty="0"/>
          </a:p>
        </p:txBody>
      </p:sp>
      <p:sp>
        <p:nvSpPr>
          <p:cNvPr id="3" name="Content Placeholder 2">
            <a:extLst>
              <a:ext uri="{FF2B5EF4-FFF2-40B4-BE49-F238E27FC236}">
                <a16:creationId xmlns:a16="http://schemas.microsoft.com/office/drawing/2014/main" id="{8F2D8051-EC47-F72C-EF95-9F91A4055230}"/>
              </a:ext>
            </a:extLst>
          </p:cNvPr>
          <p:cNvSpPr>
            <a:spLocks noGrp="1"/>
          </p:cNvSpPr>
          <p:nvPr>
            <p:ph idx="1"/>
          </p:nvPr>
        </p:nvSpPr>
        <p:spPr/>
        <p:txBody>
          <a:bodyPr>
            <a:normAutofit/>
          </a:bodyPr>
          <a:lstStyle/>
          <a:p>
            <a:pPr>
              <a:buFont typeface="Arial" panose="020B0604020202020204" pitchFamily="34" charset="0"/>
              <a:buChar char="•"/>
            </a:pPr>
            <a:r>
              <a:rPr lang="en-US" b="1" dirty="0"/>
              <a:t>Description:</a:t>
            </a:r>
            <a:r>
              <a:rPr lang="en-US" dirty="0"/>
              <a:t> Crawling is the process by which search engines discover new and updated web pages. Search engines use automated software called crawlers, spiders, or bots to scan the web.</a:t>
            </a:r>
          </a:p>
          <a:p>
            <a:pPr>
              <a:buFont typeface="Arial" panose="020B0604020202020204" pitchFamily="34" charset="0"/>
              <a:buChar char="•"/>
            </a:pPr>
            <a:r>
              <a:rPr lang="en-US" b="1" dirty="0"/>
              <a:t>How it Works:</a:t>
            </a:r>
            <a:r>
              <a:rPr lang="en-US" dirty="0"/>
              <a:t> Crawlers start from a list of known URLs and follow links from those pages to discover additional pages. They retrieve the content of these pages and follow hyperlinks to other pages, creating an extensive map of the web’s content.</a:t>
            </a:r>
          </a:p>
          <a:p>
            <a:pPr>
              <a:buFont typeface="Arial" panose="020B0604020202020204" pitchFamily="34" charset="0"/>
              <a:buChar char="•"/>
            </a:pPr>
            <a:r>
              <a:rPr lang="en-US" b="1" dirty="0"/>
              <a:t>Example:</a:t>
            </a:r>
            <a:r>
              <a:rPr lang="en-US" dirty="0"/>
              <a:t> Googlebot is Google’s web crawler, which continuously scans the web to update Google’s index.</a:t>
            </a:r>
          </a:p>
          <a:p>
            <a:endParaRPr lang="en-US" dirty="0"/>
          </a:p>
        </p:txBody>
      </p:sp>
    </p:spTree>
    <p:extLst>
      <p:ext uri="{BB962C8B-B14F-4D97-AF65-F5344CB8AC3E}">
        <p14:creationId xmlns:p14="http://schemas.microsoft.com/office/powerpoint/2010/main" val="371224841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A21A4C-ACB8-3B5F-BA83-13F9F1FC656F}"/>
              </a:ext>
            </a:extLst>
          </p:cNvPr>
          <p:cNvSpPr>
            <a:spLocks noGrp="1"/>
          </p:cNvSpPr>
          <p:nvPr>
            <p:ph type="title"/>
          </p:nvPr>
        </p:nvSpPr>
        <p:spPr/>
        <p:txBody>
          <a:bodyPr/>
          <a:lstStyle/>
          <a:p>
            <a:r>
              <a:rPr lang="en-US" b="1" dirty="0"/>
              <a:t>Indexing:</a:t>
            </a:r>
            <a:br>
              <a:rPr lang="en-US" dirty="0"/>
            </a:br>
            <a:endParaRPr lang="en-US" dirty="0"/>
          </a:p>
        </p:txBody>
      </p:sp>
      <p:sp>
        <p:nvSpPr>
          <p:cNvPr id="3" name="Content Placeholder 2">
            <a:extLst>
              <a:ext uri="{FF2B5EF4-FFF2-40B4-BE49-F238E27FC236}">
                <a16:creationId xmlns:a16="http://schemas.microsoft.com/office/drawing/2014/main" id="{556E35A9-060B-7CF3-19A5-A6C64753FA7B}"/>
              </a:ext>
            </a:extLst>
          </p:cNvPr>
          <p:cNvSpPr>
            <a:spLocks noGrp="1"/>
          </p:cNvSpPr>
          <p:nvPr>
            <p:ph idx="1"/>
          </p:nvPr>
        </p:nvSpPr>
        <p:spPr/>
        <p:txBody>
          <a:bodyPr>
            <a:normAutofit/>
          </a:bodyPr>
          <a:lstStyle/>
          <a:p>
            <a:pPr>
              <a:buFont typeface="Arial" panose="020B0604020202020204" pitchFamily="34" charset="0"/>
              <a:buChar char="•"/>
            </a:pPr>
            <a:r>
              <a:rPr lang="en-US" b="1" dirty="0"/>
              <a:t>Description:</a:t>
            </a:r>
            <a:r>
              <a:rPr lang="en-US" dirty="0"/>
              <a:t> Indexing involves processing and storing the information gathered by the crawlers in a structured format that allows for efficient retrieval.</a:t>
            </a:r>
          </a:p>
          <a:p>
            <a:pPr>
              <a:buFont typeface="Arial" panose="020B0604020202020204" pitchFamily="34" charset="0"/>
              <a:buChar char="•"/>
            </a:pPr>
            <a:r>
              <a:rPr lang="en-US" b="1" dirty="0"/>
              <a:t>How it Works:</a:t>
            </a:r>
            <a:r>
              <a:rPr lang="en-US" dirty="0"/>
              <a:t> During indexing, the search engine analyzes the content of each page, including text, metadata, images, and video, and stores it in a massive database. Important aspects like keywords, page titles, and descriptions are cataloged.</a:t>
            </a:r>
          </a:p>
          <a:p>
            <a:pPr>
              <a:buFont typeface="Arial" panose="020B0604020202020204" pitchFamily="34" charset="0"/>
              <a:buChar char="•"/>
            </a:pPr>
            <a:r>
              <a:rPr lang="en-US" b="1" dirty="0"/>
              <a:t>Example:</a:t>
            </a:r>
            <a:r>
              <a:rPr lang="en-US" dirty="0"/>
              <a:t> When Googlebot crawls a webpage about "best hiking trails," it will index the page by noting its content, keywords, and relevance to hiking.</a:t>
            </a:r>
          </a:p>
          <a:p>
            <a:endParaRPr lang="en-US" dirty="0"/>
          </a:p>
        </p:txBody>
      </p:sp>
    </p:spTree>
    <p:extLst>
      <p:ext uri="{BB962C8B-B14F-4D97-AF65-F5344CB8AC3E}">
        <p14:creationId xmlns:p14="http://schemas.microsoft.com/office/powerpoint/2010/main" val="31222976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5758A5-86E7-6071-4B91-D07798263CD9}"/>
              </a:ext>
            </a:extLst>
          </p:cNvPr>
          <p:cNvSpPr>
            <a:spLocks noGrp="1"/>
          </p:cNvSpPr>
          <p:nvPr>
            <p:ph type="title"/>
          </p:nvPr>
        </p:nvSpPr>
        <p:spPr/>
        <p:txBody>
          <a:bodyPr/>
          <a:lstStyle/>
          <a:p>
            <a:r>
              <a:rPr lang="en-US" b="1" dirty="0"/>
              <a:t>Ranking:</a:t>
            </a:r>
            <a:br>
              <a:rPr lang="en-US" dirty="0"/>
            </a:br>
            <a:endParaRPr lang="en-US" dirty="0"/>
          </a:p>
        </p:txBody>
      </p:sp>
      <p:sp>
        <p:nvSpPr>
          <p:cNvPr id="3" name="Content Placeholder 2">
            <a:extLst>
              <a:ext uri="{FF2B5EF4-FFF2-40B4-BE49-F238E27FC236}">
                <a16:creationId xmlns:a16="http://schemas.microsoft.com/office/drawing/2014/main" id="{DE6E4BCF-558E-79DE-8CC1-5BA8FB2AA4B6}"/>
              </a:ext>
            </a:extLst>
          </p:cNvPr>
          <p:cNvSpPr>
            <a:spLocks noGrp="1"/>
          </p:cNvSpPr>
          <p:nvPr>
            <p:ph idx="1"/>
          </p:nvPr>
        </p:nvSpPr>
        <p:spPr/>
        <p:txBody>
          <a:bodyPr>
            <a:normAutofit/>
          </a:bodyPr>
          <a:lstStyle/>
          <a:p>
            <a:pPr>
              <a:buFont typeface="Arial" panose="020B0604020202020204" pitchFamily="34" charset="0"/>
              <a:buChar char="•"/>
            </a:pPr>
            <a:r>
              <a:rPr lang="en-US" b="1" dirty="0"/>
              <a:t>Description:</a:t>
            </a:r>
            <a:r>
              <a:rPr lang="en-US" dirty="0"/>
              <a:t> Ranking is the process of ordering the search results by relevance to the user’s query.</a:t>
            </a:r>
          </a:p>
          <a:p>
            <a:pPr>
              <a:buFont typeface="Arial" panose="020B0604020202020204" pitchFamily="34" charset="0"/>
              <a:buChar char="•"/>
            </a:pPr>
            <a:r>
              <a:rPr lang="en-US" b="1" dirty="0"/>
              <a:t>How it Works:</a:t>
            </a:r>
            <a:r>
              <a:rPr lang="en-US" dirty="0"/>
              <a:t> Search engines use complex algorithms to determine the relevance of each indexed page to the search query. These algorithms consider hundreds of factors, such as keyword presence, page quality, user engagement, and backlinks.</a:t>
            </a:r>
          </a:p>
          <a:p>
            <a:pPr>
              <a:buFont typeface="Arial" panose="020B0604020202020204" pitchFamily="34" charset="0"/>
              <a:buChar char="•"/>
            </a:pPr>
            <a:r>
              <a:rPr lang="en-US" b="1" dirty="0"/>
              <a:t>Example:</a:t>
            </a:r>
            <a:r>
              <a:rPr lang="en-US" dirty="0"/>
              <a:t> For a query like "best hiking trails," the search engine will prioritize pages that are well-regarded by users, contain high-quality information, and have been linked to by other reputable sites.</a:t>
            </a:r>
          </a:p>
          <a:p>
            <a:endParaRPr lang="en-US" dirty="0"/>
          </a:p>
        </p:txBody>
      </p:sp>
    </p:spTree>
    <p:extLst>
      <p:ext uri="{BB962C8B-B14F-4D97-AF65-F5344CB8AC3E}">
        <p14:creationId xmlns:p14="http://schemas.microsoft.com/office/powerpoint/2010/main" val="255093211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3105FD-387B-99F4-F443-48FBD7E34A9A}"/>
              </a:ext>
            </a:extLst>
          </p:cNvPr>
          <p:cNvSpPr>
            <a:spLocks noGrp="1"/>
          </p:cNvSpPr>
          <p:nvPr>
            <p:ph type="title"/>
          </p:nvPr>
        </p:nvSpPr>
        <p:spPr/>
        <p:txBody>
          <a:bodyPr/>
          <a:lstStyle/>
          <a:p>
            <a:r>
              <a:rPr lang="en-US" b="1" dirty="0"/>
              <a:t>Key Components of a Search Engine</a:t>
            </a:r>
            <a:br>
              <a:rPr lang="en-US" b="1" dirty="0"/>
            </a:br>
            <a:endParaRPr lang="en-US" dirty="0"/>
          </a:p>
        </p:txBody>
      </p:sp>
      <p:sp>
        <p:nvSpPr>
          <p:cNvPr id="3" name="Content Placeholder 2">
            <a:extLst>
              <a:ext uri="{FF2B5EF4-FFF2-40B4-BE49-F238E27FC236}">
                <a16:creationId xmlns:a16="http://schemas.microsoft.com/office/drawing/2014/main" id="{88885C43-C6D7-AB98-E5F6-AE1E02869AAB}"/>
              </a:ext>
            </a:extLst>
          </p:cNvPr>
          <p:cNvSpPr>
            <a:spLocks noGrp="1"/>
          </p:cNvSpPr>
          <p:nvPr>
            <p:ph idx="1"/>
          </p:nvPr>
        </p:nvSpPr>
        <p:spPr/>
        <p:txBody>
          <a:bodyPr>
            <a:normAutofit fontScale="92500"/>
          </a:bodyPr>
          <a:lstStyle/>
          <a:p>
            <a:pPr>
              <a:buFont typeface="+mj-lt"/>
              <a:buAutoNum type="arabicPeriod"/>
            </a:pPr>
            <a:r>
              <a:rPr lang="en-US" b="1" dirty="0"/>
              <a:t>Crawler (Spider/Bot):</a:t>
            </a:r>
            <a:endParaRPr lang="en-US" dirty="0"/>
          </a:p>
          <a:p>
            <a:pPr marL="742950" lvl="1" indent="-285750">
              <a:buFont typeface="+mj-lt"/>
              <a:buAutoNum type="arabicPeriod"/>
            </a:pPr>
            <a:r>
              <a:rPr lang="en-US" dirty="0"/>
              <a:t>Software that systematically browses the web to collect information.</a:t>
            </a:r>
          </a:p>
          <a:p>
            <a:pPr>
              <a:buFont typeface="+mj-lt"/>
              <a:buAutoNum type="arabicPeriod"/>
            </a:pPr>
            <a:r>
              <a:rPr lang="en-US" b="1" dirty="0"/>
              <a:t>Indexer:</a:t>
            </a:r>
            <a:endParaRPr lang="en-US" dirty="0"/>
          </a:p>
          <a:p>
            <a:pPr marL="742950" lvl="1" indent="-285750">
              <a:buFont typeface="+mj-lt"/>
              <a:buAutoNum type="arabicPeriod"/>
            </a:pPr>
            <a:r>
              <a:rPr lang="en-US" dirty="0"/>
              <a:t>Processes and organizes the data collected by the crawler.</a:t>
            </a:r>
          </a:p>
          <a:p>
            <a:pPr>
              <a:buFont typeface="+mj-lt"/>
              <a:buAutoNum type="arabicPeriod"/>
            </a:pPr>
            <a:r>
              <a:rPr lang="en-US" b="1" dirty="0"/>
              <a:t>Database:</a:t>
            </a:r>
            <a:endParaRPr lang="en-US" dirty="0"/>
          </a:p>
          <a:p>
            <a:pPr marL="742950" lvl="1" indent="-285750">
              <a:buFont typeface="+mj-lt"/>
              <a:buAutoNum type="arabicPeriod"/>
            </a:pPr>
            <a:r>
              <a:rPr lang="en-US" dirty="0"/>
              <a:t>A storage system for the indexed data, allowing quick retrieval during searches.</a:t>
            </a:r>
          </a:p>
          <a:p>
            <a:pPr>
              <a:buFont typeface="+mj-lt"/>
              <a:buAutoNum type="arabicPeriod"/>
            </a:pPr>
            <a:r>
              <a:rPr lang="en-US" b="1" dirty="0"/>
              <a:t>Search Algorithm:</a:t>
            </a:r>
            <a:endParaRPr lang="en-US" dirty="0"/>
          </a:p>
          <a:p>
            <a:pPr marL="742950" lvl="1" indent="-285750">
              <a:buFont typeface="+mj-lt"/>
              <a:buAutoNum type="arabicPeriod"/>
            </a:pPr>
            <a:r>
              <a:rPr lang="en-US" dirty="0"/>
              <a:t>The formula used to determine the relevance and ranking of web pages.</a:t>
            </a:r>
          </a:p>
          <a:p>
            <a:pPr>
              <a:buFont typeface="+mj-lt"/>
              <a:buAutoNum type="arabicPeriod"/>
            </a:pPr>
            <a:r>
              <a:rPr lang="en-US" b="1" dirty="0"/>
              <a:t>User Interface:</a:t>
            </a:r>
            <a:endParaRPr lang="en-US" dirty="0"/>
          </a:p>
          <a:p>
            <a:pPr marL="742950" lvl="1" indent="-285750">
              <a:buFont typeface="+mj-lt"/>
              <a:buAutoNum type="arabicPeriod"/>
            </a:pPr>
            <a:r>
              <a:rPr lang="en-US" dirty="0"/>
              <a:t>The front-end interface where users input their queries and view results.</a:t>
            </a:r>
          </a:p>
          <a:p>
            <a:endParaRPr lang="en-US" dirty="0"/>
          </a:p>
        </p:txBody>
      </p:sp>
    </p:spTree>
    <p:extLst>
      <p:ext uri="{BB962C8B-B14F-4D97-AF65-F5344CB8AC3E}">
        <p14:creationId xmlns:p14="http://schemas.microsoft.com/office/powerpoint/2010/main" val="211932852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AB7983-B6CE-FFD2-61A4-A03759756D08}"/>
              </a:ext>
            </a:extLst>
          </p:cNvPr>
          <p:cNvSpPr>
            <a:spLocks noGrp="1"/>
          </p:cNvSpPr>
          <p:nvPr>
            <p:ph type="title"/>
          </p:nvPr>
        </p:nvSpPr>
        <p:spPr/>
        <p:txBody>
          <a:bodyPr/>
          <a:lstStyle/>
          <a:p>
            <a:r>
              <a:rPr lang="en-US" dirty="0"/>
              <a:t>Why do search engine give different results?</a:t>
            </a:r>
          </a:p>
        </p:txBody>
      </p:sp>
      <p:sp>
        <p:nvSpPr>
          <p:cNvPr id="3" name="Content Placeholder 2">
            <a:extLst>
              <a:ext uri="{FF2B5EF4-FFF2-40B4-BE49-F238E27FC236}">
                <a16:creationId xmlns:a16="http://schemas.microsoft.com/office/drawing/2014/main" id="{859D232B-AEB1-C7CD-832E-F903249B0288}"/>
              </a:ext>
            </a:extLst>
          </p:cNvPr>
          <p:cNvSpPr>
            <a:spLocks noGrp="1"/>
          </p:cNvSpPr>
          <p:nvPr>
            <p:ph idx="1"/>
          </p:nvPr>
        </p:nvSpPr>
        <p:spPr/>
        <p:txBody>
          <a:bodyPr>
            <a:normAutofit fontScale="70000" lnSpcReduction="20000"/>
          </a:bodyPr>
          <a:lstStyle/>
          <a:p>
            <a:pPr>
              <a:buFont typeface="+mj-lt"/>
              <a:buAutoNum type="arabicPeriod"/>
            </a:pPr>
            <a:r>
              <a:rPr lang="en-US" b="1" dirty="0"/>
              <a:t>Search Algorithms:</a:t>
            </a:r>
            <a:endParaRPr lang="en-US" dirty="0"/>
          </a:p>
          <a:p>
            <a:pPr marL="742950" lvl="1" indent="-285750">
              <a:buFont typeface="+mj-lt"/>
              <a:buAutoNum type="arabicPeriod"/>
            </a:pPr>
            <a:r>
              <a:rPr lang="en-US" b="1" dirty="0"/>
              <a:t>Description:</a:t>
            </a:r>
            <a:r>
              <a:rPr lang="en-US" dirty="0"/>
              <a:t> Each search engine uses its own proprietary algorithm to rank and display search results. These algorithms consider different factors and weigh them differently, resulting in variations in search results.</a:t>
            </a:r>
          </a:p>
          <a:p>
            <a:pPr marL="742950" lvl="1" indent="-285750">
              <a:buFont typeface="+mj-lt"/>
              <a:buAutoNum type="arabicPeriod"/>
            </a:pPr>
            <a:r>
              <a:rPr lang="en-US" b="1" dirty="0"/>
              <a:t>Example:</a:t>
            </a:r>
            <a:r>
              <a:rPr lang="en-US" dirty="0"/>
              <a:t> Google’s algorithm may prioritize user engagement metrics and backlinks, while Bing might place more emphasis on social signals and multimedia content.</a:t>
            </a:r>
          </a:p>
          <a:p>
            <a:pPr>
              <a:buFont typeface="+mj-lt"/>
              <a:buAutoNum type="arabicPeriod"/>
            </a:pPr>
            <a:r>
              <a:rPr lang="en-US" b="1" dirty="0"/>
              <a:t>Indexing Processes:</a:t>
            </a:r>
            <a:endParaRPr lang="en-US" dirty="0"/>
          </a:p>
          <a:p>
            <a:pPr marL="742950" lvl="1" indent="-285750">
              <a:buFont typeface="+mj-lt"/>
              <a:buAutoNum type="arabicPeriod"/>
            </a:pPr>
            <a:r>
              <a:rPr lang="en-US" b="1" dirty="0"/>
              <a:t>Description:</a:t>
            </a:r>
            <a:r>
              <a:rPr lang="en-US" dirty="0"/>
              <a:t> The way search engines crawl and index web pages can vary, leading to differences in the available data for searches. Some search engines might index more frequently or comprehensively than others.</a:t>
            </a:r>
          </a:p>
          <a:p>
            <a:pPr marL="742950" lvl="1" indent="-285750">
              <a:buFont typeface="+mj-lt"/>
              <a:buAutoNum type="arabicPeriod"/>
            </a:pPr>
            <a:r>
              <a:rPr lang="en-US" b="1" dirty="0"/>
              <a:t>Example:</a:t>
            </a:r>
            <a:r>
              <a:rPr lang="en-US" dirty="0"/>
              <a:t> Googlebot might crawl and index a website more frequently than Bing’s crawler, resulting in more up-to-date content on Google’s search results.</a:t>
            </a:r>
          </a:p>
          <a:p>
            <a:pPr>
              <a:buFont typeface="+mj-lt"/>
              <a:buAutoNum type="arabicPeriod"/>
            </a:pPr>
            <a:r>
              <a:rPr lang="en-US" b="1" dirty="0"/>
              <a:t>User Personalization:</a:t>
            </a:r>
            <a:endParaRPr lang="en-US" dirty="0"/>
          </a:p>
          <a:p>
            <a:pPr marL="742950" lvl="1" indent="-285750">
              <a:buFont typeface="+mj-lt"/>
              <a:buAutoNum type="arabicPeriod"/>
            </a:pPr>
            <a:r>
              <a:rPr lang="en-US" b="1" dirty="0"/>
              <a:t>Description:</a:t>
            </a:r>
            <a:r>
              <a:rPr lang="en-US" dirty="0"/>
              <a:t> Search engines personalize results based on user behavior, preferences, location, and search history. This means different users may see different results for the same query.</a:t>
            </a:r>
          </a:p>
          <a:p>
            <a:pPr marL="742950" lvl="1" indent="-285750">
              <a:buFont typeface="+mj-lt"/>
              <a:buAutoNum type="arabicPeriod"/>
            </a:pPr>
            <a:r>
              <a:rPr lang="en-US" b="1" dirty="0"/>
              <a:t>Example:</a:t>
            </a:r>
            <a:r>
              <a:rPr lang="en-US" dirty="0"/>
              <a:t> A search for “coffee shops” might yield different results for two users based on their location. A user in New York will see nearby coffee shops, while a user in San Francisco will see results relevant to their area.</a:t>
            </a:r>
          </a:p>
          <a:p>
            <a:endParaRPr lang="en-US" dirty="0"/>
          </a:p>
        </p:txBody>
      </p:sp>
    </p:spTree>
    <p:extLst>
      <p:ext uri="{BB962C8B-B14F-4D97-AF65-F5344CB8AC3E}">
        <p14:creationId xmlns:p14="http://schemas.microsoft.com/office/powerpoint/2010/main" val="220324425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AB7983-B6CE-FFD2-61A4-A03759756D08}"/>
              </a:ext>
            </a:extLst>
          </p:cNvPr>
          <p:cNvSpPr>
            <a:spLocks noGrp="1"/>
          </p:cNvSpPr>
          <p:nvPr>
            <p:ph type="title"/>
          </p:nvPr>
        </p:nvSpPr>
        <p:spPr/>
        <p:txBody>
          <a:bodyPr/>
          <a:lstStyle/>
          <a:p>
            <a:r>
              <a:rPr lang="en-US" dirty="0"/>
              <a:t>Why do search engine give different results?</a:t>
            </a:r>
          </a:p>
        </p:txBody>
      </p:sp>
      <p:sp>
        <p:nvSpPr>
          <p:cNvPr id="3" name="Content Placeholder 2">
            <a:extLst>
              <a:ext uri="{FF2B5EF4-FFF2-40B4-BE49-F238E27FC236}">
                <a16:creationId xmlns:a16="http://schemas.microsoft.com/office/drawing/2014/main" id="{859D232B-AEB1-C7CD-832E-F903249B0288}"/>
              </a:ext>
            </a:extLst>
          </p:cNvPr>
          <p:cNvSpPr>
            <a:spLocks noGrp="1"/>
          </p:cNvSpPr>
          <p:nvPr>
            <p:ph idx="1"/>
          </p:nvPr>
        </p:nvSpPr>
        <p:spPr/>
        <p:txBody>
          <a:bodyPr>
            <a:normAutofit fontScale="70000" lnSpcReduction="20000"/>
          </a:bodyPr>
          <a:lstStyle/>
          <a:p>
            <a:pPr>
              <a:buFont typeface="+mj-lt"/>
              <a:buAutoNum type="arabicPeriod"/>
            </a:pPr>
            <a:r>
              <a:rPr lang="en-US" b="1" dirty="0"/>
              <a:t>Data Sources:</a:t>
            </a:r>
            <a:endParaRPr lang="en-US" dirty="0"/>
          </a:p>
          <a:p>
            <a:pPr marL="742950" lvl="1" indent="-285750">
              <a:buFont typeface="+mj-lt"/>
              <a:buAutoNum type="arabicPeriod"/>
            </a:pPr>
            <a:r>
              <a:rPr lang="en-US" b="1" dirty="0"/>
              <a:t>Description:</a:t>
            </a:r>
            <a:r>
              <a:rPr lang="en-US" dirty="0"/>
              <a:t> Search engines may have access to different data sources and partnerships, which can influence the content they display in search results.</a:t>
            </a:r>
          </a:p>
          <a:p>
            <a:pPr marL="742950" lvl="1" indent="-285750">
              <a:buFont typeface="+mj-lt"/>
              <a:buAutoNum type="arabicPeriod"/>
            </a:pPr>
            <a:r>
              <a:rPr lang="en-US" b="1" dirty="0"/>
              <a:t>Example:</a:t>
            </a:r>
            <a:r>
              <a:rPr lang="en-US" dirty="0"/>
              <a:t> Google might show detailed information from its Knowledge Graph and integrations with services like Google Maps and Google Reviews, while Bing might show data from Microsoft services and partners.</a:t>
            </a:r>
          </a:p>
          <a:p>
            <a:pPr>
              <a:buFont typeface="+mj-lt"/>
              <a:buAutoNum type="arabicPeriod"/>
            </a:pPr>
            <a:r>
              <a:rPr lang="en-US" b="1" dirty="0"/>
              <a:t>Focus Areas:</a:t>
            </a:r>
            <a:endParaRPr lang="en-US" dirty="0"/>
          </a:p>
          <a:p>
            <a:pPr marL="742950" lvl="1" indent="-285750">
              <a:buFont typeface="+mj-lt"/>
              <a:buAutoNum type="arabicPeriod"/>
            </a:pPr>
            <a:r>
              <a:rPr lang="en-US" b="1" dirty="0"/>
              <a:t>Description:</a:t>
            </a:r>
            <a:r>
              <a:rPr lang="en-US" dirty="0"/>
              <a:t> Different search engines may focus on different types of content or regions. Some might specialize in specific markets or types of information.</a:t>
            </a:r>
          </a:p>
          <a:p>
            <a:pPr marL="742950" lvl="1" indent="-285750">
              <a:buFont typeface="+mj-lt"/>
              <a:buAutoNum type="arabicPeriod"/>
            </a:pPr>
            <a:r>
              <a:rPr lang="en-US" b="1" dirty="0"/>
              <a:t>Example:</a:t>
            </a:r>
            <a:r>
              <a:rPr lang="en-US" dirty="0"/>
              <a:t> Baidu, being the leading search engine in China, provides results tailored to Chinese users and local content, which might differ significantly from Google’s results for the same query.</a:t>
            </a:r>
          </a:p>
          <a:p>
            <a:pPr>
              <a:buFont typeface="+mj-lt"/>
              <a:buAutoNum type="arabicPeriod"/>
            </a:pPr>
            <a:r>
              <a:rPr lang="en-US" b="1" dirty="0"/>
              <a:t>SEO Strategies:</a:t>
            </a:r>
            <a:endParaRPr lang="en-US" dirty="0"/>
          </a:p>
          <a:p>
            <a:pPr marL="742950" lvl="1" indent="-285750">
              <a:buFont typeface="+mj-lt"/>
              <a:buAutoNum type="arabicPeriod"/>
            </a:pPr>
            <a:r>
              <a:rPr lang="en-US" b="1" dirty="0"/>
              <a:t>Description:</a:t>
            </a:r>
            <a:r>
              <a:rPr lang="en-US" dirty="0"/>
              <a:t> Websites optimize their content differently for various search engines (SEO strategies). Since each search engine has different ranking factors, the effectiveness of these optimizations can vary.</a:t>
            </a:r>
          </a:p>
          <a:p>
            <a:pPr marL="742950" lvl="1" indent="-285750">
              <a:buFont typeface="+mj-lt"/>
              <a:buAutoNum type="arabicPeriod"/>
            </a:pPr>
            <a:r>
              <a:rPr lang="en-US" b="1" dirty="0"/>
              <a:t>Example:</a:t>
            </a:r>
            <a:r>
              <a:rPr lang="en-US" dirty="0"/>
              <a:t> A website might perform better on Google because it has been optimized specifically for Google’s ranking factors, while the same site might rank lower on Bing.</a:t>
            </a:r>
          </a:p>
          <a:p>
            <a:endParaRPr lang="en-US" dirty="0"/>
          </a:p>
        </p:txBody>
      </p:sp>
    </p:spTree>
    <p:extLst>
      <p:ext uri="{BB962C8B-B14F-4D97-AF65-F5344CB8AC3E}">
        <p14:creationId xmlns:p14="http://schemas.microsoft.com/office/powerpoint/2010/main" val="227708892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AFD382-0A0C-E78A-E25D-1FAF235F98BA}"/>
              </a:ext>
            </a:extLst>
          </p:cNvPr>
          <p:cNvSpPr>
            <a:spLocks noGrp="1"/>
          </p:cNvSpPr>
          <p:nvPr>
            <p:ph type="title"/>
          </p:nvPr>
        </p:nvSpPr>
        <p:spPr/>
        <p:txBody>
          <a:bodyPr/>
          <a:lstStyle/>
          <a:p>
            <a:r>
              <a:rPr lang="en-US" dirty="0"/>
              <a:t>7 different </a:t>
            </a:r>
            <a:r>
              <a:rPr lang="en-US" dirty="0" err="1"/>
              <a:t>naviagations</a:t>
            </a:r>
            <a:endParaRPr lang="en-US" dirty="0"/>
          </a:p>
        </p:txBody>
      </p:sp>
      <p:sp>
        <p:nvSpPr>
          <p:cNvPr id="3" name="Content Placeholder 2">
            <a:extLst>
              <a:ext uri="{FF2B5EF4-FFF2-40B4-BE49-F238E27FC236}">
                <a16:creationId xmlns:a16="http://schemas.microsoft.com/office/drawing/2014/main" id="{EF4FB991-8817-12F6-D059-2DFF4F2090D8}"/>
              </a:ext>
            </a:extLst>
          </p:cNvPr>
          <p:cNvSpPr>
            <a:spLocks noGrp="1"/>
          </p:cNvSpPr>
          <p:nvPr>
            <p:ph idx="1"/>
          </p:nvPr>
        </p:nvSpPr>
        <p:spPr/>
        <p:txBody>
          <a:bodyPr>
            <a:normAutofit fontScale="85000" lnSpcReduction="20000"/>
          </a:bodyPr>
          <a:lstStyle/>
          <a:p>
            <a:pPr marL="0" indent="0">
              <a:buNone/>
            </a:pPr>
            <a:r>
              <a:rPr lang="en-US" b="1" dirty="0"/>
              <a:t>Site Structure Navigation</a:t>
            </a:r>
          </a:p>
          <a:p>
            <a:pPr>
              <a:buFont typeface="Arial" panose="020B0604020202020204" pitchFamily="34" charset="0"/>
              <a:buChar char="•"/>
            </a:pPr>
            <a:r>
              <a:rPr lang="en-US" b="1" dirty="0"/>
              <a:t>Description:</a:t>
            </a:r>
            <a:r>
              <a:rPr lang="en-US" dirty="0"/>
              <a:t> Site structure navigation refers to the overall organization and hierarchy of a website's content. This type of navigation helps users understand the relationship between different sections of the site and find information efficiently.</a:t>
            </a:r>
          </a:p>
          <a:p>
            <a:pPr>
              <a:buFont typeface="Arial" panose="020B0604020202020204" pitchFamily="34" charset="0"/>
              <a:buChar char="•"/>
            </a:pPr>
            <a:r>
              <a:rPr lang="en-US" b="1" dirty="0"/>
              <a:t>Example:</a:t>
            </a:r>
            <a:endParaRPr lang="en-US" dirty="0"/>
          </a:p>
          <a:p>
            <a:pPr marL="742950" lvl="1" indent="-285750">
              <a:buFont typeface="Arial" panose="020B0604020202020204" pitchFamily="34" charset="0"/>
              <a:buChar char="•"/>
            </a:pPr>
            <a:r>
              <a:rPr lang="en-US" b="1" dirty="0"/>
              <a:t>University Website:</a:t>
            </a:r>
            <a:endParaRPr lang="en-US" dirty="0"/>
          </a:p>
          <a:p>
            <a:pPr marL="1143000" lvl="2" indent="-228600">
              <a:buFont typeface="Arial" panose="020B0604020202020204" pitchFamily="34" charset="0"/>
              <a:buChar char="•"/>
            </a:pPr>
            <a:r>
              <a:rPr lang="en-US" dirty="0"/>
              <a:t>Home</a:t>
            </a:r>
          </a:p>
          <a:p>
            <a:pPr marL="1143000" lvl="2" indent="-228600">
              <a:buFont typeface="Arial" panose="020B0604020202020204" pitchFamily="34" charset="0"/>
              <a:buChar char="•"/>
            </a:pPr>
            <a:r>
              <a:rPr lang="en-US" dirty="0"/>
              <a:t>About</a:t>
            </a:r>
          </a:p>
          <a:p>
            <a:pPr marL="1600200" lvl="3" indent="-228600">
              <a:buFont typeface="Arial" panose="020B0604020202020204" pitchFamily="34" charset="0"/>
              <a:buChar char="•"/>
            </a:pPr>
            <a:r>
              <a:rPr lang="en-US" dirty="0"/>
              <a:t>History</a:t>
            </a:r>
          </a:p>
          <a:p>
            <a:pPr marL="1600200" lvl="3" indent="-228600">
              <a:buFont typeface="Arial" panose="020B0604020202020204" pitchFamily="34" charset="0"/>
              <a:buChar char="•"/>
            </a:pPr>
            <a:r>
              <a:rPr lang="en-US" dirty="0"/>
              <a:t>Mission &amp; Vision</a:t>
            </a:r>
          </a:p>
          <a:p>
            <a:pPr marL="1143000" lvl="2" indent="-228600">
              <a:buFont typeface="Arial" panose="020B0604020202020204" pitchFamily="34" charset="0"/>
              <a:buChar char="•"/>
            </a:pPr>
            <a:r>
              <a:rPr lang="en-US" dirty="0"/>
              <a:t>Academics</a:t>
            </a:r>
          </a:p>
          <a:p>
            <a:pPr marL="1600200" lvl="3" indent="-228600">
              <a:buFont typeface="Arial" panose="020B0604020202020204" pitchFamily="34" charset="0"/>
              <a:buChar char="•"/>
            </a:pPr>
            <a:r>
              <a:rPr lang="en-US" dirty="0"/>
              <a:t>Undergraduate Programs</a:t>
            </a:r>
          </a:p>
          <a:p>
            <a:pPr marL="1600200" lvl="3" indent="-228600">
              <a:buFont typeface="Arial" panose="020B0604020202020204" pitchFamily="34" charset="0"/>
              <a:buChar char="•"/>
            </a:pPr>
            <a:r>
              <a:rPr lang="en-US" dirty="0"/>
              <a:t>Graduate Programs</a:t>
            </a:r>
          </a:p>
          <a:p>
            <a:pPr marL="1143000" lvl="2" indent="-228600">
              <a:buFont typeface="Arial" panose="020B0604020202020204" pitchFamily="34" charset="0"/>
              <a:buChar char="•"/>
            </a:pPr>
            <a:r>
              <a:rPr lang="en-US" dirty="0"/>
              <a:t>Research</a:t>
            </a:r>
          </a:p>
          <a:p>
            <a:pPr marL="1143000" lvl="2" indent="-228600">
              <a:buFont typeface="Arial" panose="020B0604020202020204" pitchFamily="34" charset="0"/>
              <a:buChar char="•"/>
            </a:pPr>
            <a:r>
              <a:rPr lang="en-US" dirty="0"/>
              <a:t>Admissions</a:t>
            </a:r>
          </a:p>
          <a:p>
            <a:endParaRPr lang="en-US" dirty="0"/>
          </a:p>
        </p:txBody>
      </p:sp>
    </p:spTree>
    <p:extLst>
      <p:ext uri="{BB962C8B-B14F-4D97-AF65-F5344CB8AC3E}">
        <p14:creationId xmlns:p14="http://schemas.microsoft.com/office/powerpoint/2010/main" val="385781413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AFD382-0A0C-E78A-E25D-1FAF235F98BA}"/>
              </a:ext>
            </a:extLst>
          </p:cNvPr>
          <p:cNvSpPr>
            <a:spLocks noGrp="1"/>
          </p:cNvSpPr>
          <p:nvPr>
            <p:ph type="title"/>
          </p:nvPr>
        </p:nvSpPr>
        <p:spPr/>
        <p:txBody>
          <a:bodyPr/>
          <a:lstStyle/>
          <a:p>
            <a:r>
              <a:rPr lang="en-US" dirty="0"/>
              <a:t>7 different </a:t>
            </a:r>
            <a:r>
              <a:rPr lang="en-US" dirty="0" err="1"/>
              <a:t>naviagations</a:t>
            </a:r>
            <a:endParaRPr lang="en-US" dirty="0"/>
          </a:p>
        </p:txBody>
      </p:sp>
      <p:sp>
        <p:nvSpPr>
          <p:cNvPr id="3" name="Content Placeholder 2">
            <a:extLst>
              <a:ext uri="{FF2B5EF4-FFF2-40B4-BE49-F238E27FC236}">
                <a16:creationId xmlns:a16="http://schemas.microsoft.com/office/drawing/2014/main" id="{EF4FB991-8817-12F6-D059-2DFF4F2090D8}"/>
              </a:ext>
            </a:extLst>
          </p:cNvPr>
          <p:cNvSpPr>
            <a:spLocks noGrp="1"/>
          </p:cNvSpPr>
          <p:nvPr>
            <p:ph idx="1"/>
          </p:nvPr>
        </p:nvSpPr>
        <p:spPr/>
        <p:txBody>
          <a:bodyPr>
            <a:normAutofit/>
          </a:bodyPr>
          <a:lstStyle/>
          <a:p>
            <a:pPr marL="0" indent="0">
              <a:buNone/>
            </a:pPr>
            <a:r>
              <a:rPr lang="en-US" b="1" dirty="0"/>
              <a:t>Function Navigation</a:t>
            </a:r>
          </a:p>
          <a:p>
            <a:pPr>
              <a:buFont typeface="Arial" panose="020B0604020202020204" pitchFamily="34" charset="0"/>
              <a:buChar char="•"/>
            </a:pPr>
            <a:r>
              <a:rPr lang="en-US" b="1" dirty="0"/>
              <a:t>Description:</a:t>
            </a:r>
            <a:r>
              <a:rPr lang="en-US" dirty="0"/>
              <a:t> Function navigation involves links and menus that provide access to specific functions or actions within the website, often related to user tasks or interactions.</a:t>
            </a:r>
          </a:p>
          <a:p>
            <a:pPr>
              <a:buFont typeface="Arial" panose="020B0604020202020204" pitchFamily="34" charset="0"/>
              <a:buChar char="•"/>
            </a:pPr>
            <a:r>
              <a:rPr lang="en-US" b="1" dirty="0"/>
              <a:t>Example:</a:t>
            </a:r>
            <a:endParaRPr lang="en-US" dirty="0"/>
          </a:p>
          <a:p>
            <a:pPr marL="742950" lvl="1" indent="-285750">
              <a:buFont typeface="Arial" panose="020B0604020202020204" pitchFamily="34" charset="0"/>
              <a:buChar char="•"/>
            </a:pPr>
            <a:r>
              <a:rPr lang="en-US" b="1" dirty="0"/>
              <a:t>Banking Website:</a:t>
            </a:r>
            <a:endParaRPr lang="en-US" dirty="0"/>
          </a:p>
          <a:p>
            <a:pPr marL="1143000" lvl="2" indent="-228600">
              <a:buFont typeface="Arial" panose="020B0604020202020204" pitchFamily="34" charset="0"/>
              <a:buChar char="•"/>
            </a:pPr>
            <a:r>
              <a:rPr lang="en-US" dirty="0"/>
              <a:t>Login</a:t>
            </a:r>
          </a:p>
          <a:p>
            <a:pPr marL="1143000" lvl="2" indent="-228600">
              <a:buFont typeface="Arial" panose="020B0604020202020204" pitchFamily="34" charset="0"/>
              <a:buChar char="•"/>
            </a:pPr>
            <a:r>
              <a:rPr lang="en-US" dirty="0"/>
              <a:t>Transfer Funds</a:t>
            </a:r>
          </a:p>
          <a:p>
            <a:pPr marL="1143000" lvl="2" indent="-228600">
              <a:buFont typeface="Arial" panose="020B0604020202020204" pitchFamily="34" charset="0"/>
              <a:buChar char="•"/>
            </a:pPr>
            <a:r>
              <a:rPr lang="en-US" dirty="0"/>
              <a:t>Pay Bills</a:t>
            </a:r>
          </a:p>
          <a:p>
            <a:pPr marL="1143000" lvl="2" indent="-228600">
              <a:buFont typeface="Arial" panose="020B0604020202020204" pitchFamily="34" charset="0"/>
              <a:buChar char="•"/>
            </a:pPr>
            <a:r>
              <a:rPr lang="en-US" dirty="0"/>
              <a:t>View Statements</a:t>
            </a:r>
          </a:p>
          <a:p>
            <a:pPr marL="1143000" lvl="2" indent="-228600">
              <a:buFont typeface="Arial" panose="020B0604020202020204" pitchFamily="34" charset="0"/>
              <a:buChar char="•"/>
            </a:pPr>
            <a:r>
              <a:rPr lang="en-US" dirty="0"/>
              <a:t>Apply for a Loan</a:t>
            </a:r>
          </a:p>
        </p:txBody>
      </p:sp>
    </p:spTree>
    <p:extLst>
      <p:ext uri="{BB962C8B-B14F-4D97-AF65-F5344CB8AC3E}">
        <p14:creationId xmlns:p14="http://schemas.microsoft.com/office/powerpoint/2010/main" val="289308952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AFD382-0A0C-E78A-E25D-1FAF235F98BA}"/>
              </a:ext>
            </a:extLst>
          </p:cNvPr>
          <p:cNvSpPr>
            <a:spLocks noGrp="1"/>
          </p:cNvSpPr>
          <p:nvPr>
            <p:ph type="title"/>
          </p:nvPr>
        </p:nvSpPr>
        <p:spPr/>
        <p:txBody>
          <a:bodyPr/>
          <a:lstStyle/>
          <a:p>
            <a:r>
              <a:rPr lang="en-US" dirty="0"/>
              <a:t>7 different </a:t>
            </a:r>
            <a:r>
              <a:rPr lang="en-US" dirty="0" err="1"/>
              <a:t>naviagations</a:t>
            </a:r>
            <a:endParaRPr lang="en-US" dirty="0"/>
          </a:p>
        </p:txBody>
      </p:sp>
      <p:sp>
        <p:nvSpPr>
          <p:cNvPr id="3" name="Content Placeholder 2">
            <a:extLst>
              <a:ext uri="{FF2B5EF4-FFF2-40B4-BE49-F238E27FC236}">
                <a16:creationId xmlns:a16="http://schemas.microsoft.com/office/drawing/2014/main" id="{EF4FB991-8817-12F6-D059-2DFF4F2090D8}"/>
              </a:ext>
            </a:extLst>
          </p:cNvPr>
          <p:cNvSpPr>
            <a:spLocks noGrp="1"/>
          </p:cNvSpPr>
          <p:nvPr>
            <p:ph idx="1"/>
          </p:nvPr>
        </p:nvSpPr>
        <p:spPr/>
        <p:txBody>
          <a:bodyPr>
            <a:normAutofit lnSpcReduction="10000"/>
          </a:bodyPr>
          <a:lstStyle/>
          <a:p>
            <a:pPr marL="0" indent="0">
              <a:buNone/>
            </a:pPr>
            <a:r>
              <a:rPr lang="en-US" b="1" dirty="0"/>
              <a:t>Direct Navigation</a:t>
            </a:r>
          </a:p>
          <a:p>
            <a:pPr>
              <a:buFont typeface="Arial" panose="020B0604020202020204" pitchFamily="34" charset="0"/>
              <a:buChar char="•"/>
            </a:pPr>
            <a:r>
              <a:rPr lang="en-US" b="1" dirty="0"/>
              <a:t>Description:</a:t>
            </a:r>
            <a:r>
              <a:rPr lang="en-US" dirty="0"/>
              <a:t> Direct navigation allows users to go directly to a specific page or section without having to navigate through the site’s hierarchy.</a:t>
            </a:r>
          </a:p>
          <a:p>
            <a:pPr>
              <a:buFont typeface="Arial" panose="020B0604020202020204" pitchFamily="34" charset="0"/>
              <a:buChar char="•"/>
            </a:pPr>
            <a:r>
              <a:rPr lang="en-US" b="1" dirty="0"/>
              <a:t>Example:</a:t>
            </a:r>
            <a:endParaRPr lang="en-US" dirty="0"/>
          </a:p>
          <a:p>
            <a:pPr marL="742950" lvl="1" indent="-285750">
              <a:buFont typeface="Arial" panose="020B0604020202020204" pitchFamily="34" charset="0"/>
              <a:buChar char="•"/>
            </a:pPr>
            <a:r>
              <a:rPr lang="en-US" b="1" dirty="0"/>
              <a:t>Search Bar:</a:t>
            </a:r>
            <a:r>
              <a:rPr lang="en-US" dirty="0"/>
              <a:t> Allows users to enter keywords to directly find the page or information they need.</a:t>
            </a:r>
          </a:p>
          <a:p>
            <a:pPr marL="742950" lvl="1" indent="-285750">
              <a:buFont typeface="Arial" panose="020B0604020202020204" pitchFamily="34" charset="0"/>
              <a:buChar char="•"/>
            </a:pPr>
            <a:r>
              <a:rPr lang="en-US" b="1" dirty="0"/>
              <a:t>URL Entry:</a:t>
            </a:r>
            <a:r>
              <a:rPr lang="en-US" dirty="0"/>
              <a:t> Users type the exact URL of the page they want to visit.</a:t>
            </a:r>
          </a:p>
          <a:p>
            <a:pPr>
              <a:buFont typeface="Arial" panose="020B0604020202020204" pitchFamily="34" charset="0"/>
              <a:buChar char="•"/>
            </a:pPr>
            <a:r>
              <a:rPr lang="en-US" b="1" dirty="0"/>
              <a:t>Purpose:</a:t>
            </a:r>
            <a:r>
              <a:rPr lang="en-US" dirty="0"/>
              <a:t> To provide quick access to specific information or pages, reducing the time and effort needed to navigate through the site.</a:t>
            </a:r>
          </a:p>
        </p:txBody>
      </p:sp>
    </p:spTree>
    <p:extLst>
      <p:ext uri="{BB962C8B-B14F-4D97-AF65-F5344CB8AC3E}">
        <p14:creationId xmlns:p14="http://schemas.microsoft.com/office/powerpoint/2010/main" val="403589442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AFD382-0A0C-E78A-E25D-1FAF235F98BA}"/>
              </a:ext>
            </a:extLst>
          </p:cNvPr>
          <p:cNvSpPr>
            <a:spLocks noGrp="1"/>
          </p:cNvSpPr>
          <p:nvPr>
            <p:ph type="title"/>
          </p:nvPr>
        </p:nvSpPr>
        <p:spPr/>
        <p:txBody>
          <a:bodyPr/>
          <a:lstStyle/>
          <a:p>
            <a:r>
              <a:rPr lang="en-US" dirty="0"/>
              <a:t>7 different </a:t>
            </a:r>
            <a:r>
              <a:rPr lang="en-US" dirty="0" err="1"/>
              <a:t>naviagations</a:t>
            </a:r>
            <a:endParaRPr lang="en-US" dirty="0"/>
          </a:p>
        </p:txBody>
      </p:sp>
      <p:sp>
        <p:nvSpPr>
          <p:cNvPr id="3" name="Content Placeholder 2">
            <a:extLst>
              <a:ext uri="{FF2B5EF4-FFF2-40B4-BE49-F238E27FC236}">
                <a16:creationId xmlns:a16="http://schemas.microsoft.com/office/drawing/2014/main" id="{EF4FB991-8817-12F6-D059-2DFF4F2090D8}"/>
              </a:ext>
            </a:extLst>
          </p:cNvPr>
          <p:cNvSpPr>
            <a:spLocks noGrp="1"/>
          </p:cNvSpPr>
          <p:nvPr>
            <p:ph idx="1"/>
          </p:nvPr>
        </p:nvSpPr>
        <p:spPr/>
        <p:txBody>
          <a:bodyPr>
            <a:normAutofit fontScale="85000" lnSpcReduction="10000"/>
          </a:bodyPr>
          <a:lstStyle/>
          <a:p>
            <a:pPr marL="0" indent="0">
              <a:buNone/>
            </a:pPr>
            <a:r>
              <a:rPr lang="en-US" b="1" dirty="0"/>
              <a:t>Reference Navigation</a:t>
            </a:r>
          </a:p>
          <a:p>
            <a:pPr>
              <a:buFont typeface="Arial" panose="020B0604020202020204" pitchFamily="34" charset="0"/>
              <a:buChar char="•"/>
            </a:pPr>
            <a:r>
              <a:rPr lang="en-US" b="1" dirty="0"/>
              <a:t>Description:</a:t>
            </a:r>
            <a:r>
              <a:rPr lang="en-US" dirty="0"/>
              <a:t> Reference navigation involves links that refer users to additional information or resources related to the content they are currently viewing.</a:t>
            </a:r>
          </a:p>
          <a:p>
            <a:pPr>
              <a:buFont typeface="Arial" panose="020B0604020202020204" pitchFamily="34" charset="0"/>
              <a:buChar char="•"/>
            </a:pPr>
            <a:r>
              <a:rPr lang="en-US" b="1" dirty="0"/>
              <a:t>Example:</a:t>
            </a:r>
            <a:endParaRPr lang="en-US" dirty="0"/>
          </a:p>
          <a:p>
            <a:pPr marL="742950" lvl="1" indent="-285750">
              <a:buFont typeface="Arial" panose="020B0604020202020204" pitchFamily="34" charset="0"/>
              <a:buChar char="•"/>
            </a:pPr>
            <a:r>
              <a:rPr lang="en-US" b="1" dirty="0"/>
              <a:t>Article or Blog Post:</a:t>
            </a:r>
            <a:endParaRPr lang="en-US" dirty="0"/>
          </a:p>
          <a:p>
            <a:pPr marL="1143000" lvl="2" indent="-228600">
              <a:buFont typeface="Arial" panose="020B0604020202020204" pitchFamily="34" charset="0"/>
              <a:buChar char="•"/>
            </a:pPr>
            <a:r>
              <a:rPr lang="en-US" dirty="0"/>
              <a:t>"See Also" section with links to related articles.</a:t>
            </a:r>
          </a:p>
          <a:p>
            <a:pPr marL="1143000" lvl="2" indent="-228600">
              <a:buFont typeface="Arial" panose="020B0604020202020204" pitchFamily="34" charset="0"/>
              <a:buChar char="•"/>
            </a:pPr>
            <a:r>
              <a:rPr lang="en-US" dirty="0"/>
              <a:t>Footnotes or citations with links to source material.</a:t>
            </a:r>
          </a:p>
          <a:p>
            <a:pPr marL="742950" lvl="1" indent="-285750">
              <a:buFont typeface="Arial" panose="020B0604020202020204" pitchFamily="34" charset="0"/>
              <a:buChar char="•"/>
            </a:pPr>
            <a:r>
              <a:rPr lang="en-US" b="1" dirty="0"/>
              <a:t>Product Page:</a:t>
            </a:r>
            <a:endParaRPr lang="en-US" dirty="0"/>
          </a:p>
          <a:p>
            <a:pPr marL="1143000" lvl="2" indent="-228600">
              <a:buFont typeface="Arial" panose="020B0604020202020204" pitchFamily="34" charset="0"/>
              <a:buChar char="•"/>
            </a:pPr>
            <a:r>
              <a:rPr lang="en-US" dirty="0"/>
              <a:t>"Customers Also Bought" section with links to related products.</a:t>
            </a:r>
          </a:p>
          <a:p>
            <a:pPr marL="1143000" lvl="2" indent="-228600">
              <a:buFont typeface="Arial" panose="020B0604020202020204" pitchFamily="34" charset="0"/>
              <a:buChar char="•"/>
            </a:pPr>
            <a:r>
              <a:rPr lang="en-US" dirty="0"/>
              <a:t>References to manufacturer websites or detailed product specifications.</a:t>
            </a:r>
          </a:p>
          <a:p>
            <a:pPr>
              <a:buFont typeface="Arial" panose="020B0604020202020204" pitchFamily="34" charset="0"/>
              <a:buChar char="•"/>
            </a:pPr>
            <a:r>
              <a:rPr lang="en-US" b="1" dirty="0"/>
              <a:t>Purpose:</a:t>
            </a:r>
            <a:r>
              <a:rPr lang="en-US" dirty="0"/>
              <a:t> To provide users with additional context or related information, enhancing their understanding and engagement with the content.</a:t>
            </a:r>
          </a:p>
        </p:txBody>
      </p:sp>
    </p:spTree>
    <p:extLst>
      <p:ext uri="{BB962C8B-B14F-4D97-AF65-F5344CB8AC3E}">
        <p14:creationId xmlns:p14="http://schemas.microsoft.com/office/powerpoint/2010/main" val="27403098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958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BDACBC5A-6455-79D9-71F5-38AA0078D836}"/>
              </a:ext>
            </a:extLst>
          </p:cNvPr>
          <p:cNvPicPr>
            <a:picLocks noGrp="1" noChangeAspect="1"/>
          </p:cNvPicPr>
          <p:nvPr>
            <p:ph idx="1"/>
          </p:nvPr>
        </p:nvPicPr>
        <p:blipFill>
          <a:blip r:embed="rId2"/>
          <a:stretch>
            <a:fillRect/>
          </a:stretch>
        </p:blipFill>
        <p:spPr>
          <a:xfrm>
            <a:off x="1760540" y="643467"/>
            <a:ext cx="8670919" cy="5571066"/>
          </a:xfrm>
          <a:prstGeom prst="rect">
            <a:avLst/>
          </a:prstGeom>
        </p:spPr>
      </p:pic>
    </p:spTree>
    <p:extLst>
      <p:ext uri="{BB962C8B-B14F-4D97-AF65-F5344CB8AC3E}">
        <p14:creationId xmlns:p14="http://schemas.microsoft.com/office/powerpoint/2010/main" val="308092894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AFD382-0A0C-E78A-E25D-1FAF235F98BA}"/>
              </a:ext>
            </a:extLst>
          </p:cNvPr>
          <p:cNvSpPr>
            <a:spLocks noGrp="1"/>
          </p:cNvSpPr>
          <p:nvPr>
            <p:ph type="title"/>
          </p:nvPr>
        </p:nvSpPr>
        <p:spPr/>
        <p:txBody>
          <a:bodyPr/>
          <a:lstStyle/>
          <a:p>
            <a:r>
              <a:rPr lang="en-US" dirty="0"/>
              <a:t>7 different </a:t>
            </a:r>
            <a:r>
              <a:rPr lang="en-US" dirty="0" err="1"/>
              <a:t>naviagations</a:t>
            </a:r>
            <a:endParaRPr lang="en-US" dirty="0"/>
          </a:p>
        </p:txBody>
      </p:sp>
      <p:sp>
        <p:nvSpPr>
          <p:cNvPr id="3" name="Content Placeholder 2">
            <a:extLst>
              <a:ext uri="{FF2B5EF4-FFF2-40B4-BE49-F238E27FC236}">
                <a16:creationId xmlns:a16="http://schemas.microsoft.com/office/drawing/2014/main" id="{EF4FB991-8817-12F6-D059-2DFF4F2090D8}"/>
              </a:ext>
            </a:extLst>
          </p:cNvPr>
          <p:cNvSpPr>
            <a:spLocks noGrp="1"/>
          </p:cNvSpPr>
          <p:nvPr>
            <p:ph idx="1"/>
          </p:nvPr>
        </p:nvSpPr>
        <p:spPr/>
        <p:txBody>
          <a:bodyPr>
            <a:normAutofit lnSpcReduction="10000"/>
          </a:bodyPr>
          <a:lstStyle/>
          <a:p>
            <a:pPr marL="0" indent="0">
              <a:buNone/>
            </a:pPr>
            <a:r>
              <a:rPr lang="en-US" b="1" dirty="0"/>
              <a:t>Dynamic Navigation</a:t>
            </a:r>
          </a:p>
          <a:p>
            <a:pPr>
              <a:buFont typeface="Arial" panose="020B0604020202020204" pitchFamily="34" charset="0"/>
              <a:buChar char="•"/>
            </a:pPr>
            <a:r>
              <a:rPr lang="en-US" b="1" dirty="0"/>
              <a:t>Description:</a:t>
            </a:r>
            <a:r>
              <a:rPr lang="en-US" dirty="0"/>
              <a:t> Dynamic navigation adapts based on user interactions or preferences, providing a personalized or context-sensitive experience.</a:t>
            </a:r>
          </a:p>
          <a:p>
            <a:pPr>
              <a:buFont typeface="Arial" panose="020B0604020202020204" pitchFamily="34" charset="0"/>
              <a:buChar char="•"/>
            </a:pPr>
            <a:r>
              <a:rPr lang="en-US" b="1" dirty="0"/>
              <a:t>Example:</a:t>
            </a:r>
            <a:endParaRPr lang="en-US" dirty="0"/>
          </a:p>
          <a:p>
            <a:pPr marL="742950" lvl="1" indent="-285750">
              <a:buFont typeface="Arial" panose="020B0604020202020204" pitchFamily="34" charset="0"/>
              <a:buChar char="•"/>
            </a:pPr>
            <a:r>
              <a:rPr lang="en-US" b="1" dirty="0"/>
              <a:t>Personalized Recommendations:</a:t>
            </a:r>
            <a:r>
              <a:rPr lang="en-US" dirty="0"/>
              <a:t> E-commerce sites suggesting products based on past purchases or browsing history.</a:t>
            </a:r>
          </a:p>
          <a:p>
            <a:pPr marL="742950" lvl="1" indent="-285750">
              <a:buFont typeface="Arial" panose="020B0604020202020204" pitchFamily="34" charset="0"/>
              <a:buChar char="•"/>
            </a:pPr>
            <a:r>
              <a:rPr lang="en-US" b="1" dirty="0"/>
              <a:t>Adaptive Menus:</a:t>
            </a:r>
            <a:r>
              <a:rPr lang="en-US" dirty="0"/>
              <a:t> Navigation menus that change based on user role or past interactions (e.g., different options for logged-in users).</a:t>
            </a:r>
          </a:p>
          <a:p>
            <a:pPr>
              <a:buFont typeface="Arial" panose="020B0604020202020204" pitchFamily="34" charset="0"/>
              <a:buChar char="•"/>
            </a:pPr>
            <a:r>
              <a:rPr lang="en-US" b="1" dirty="0"/>
              <a:t>Purpose:</a:t>
            </a:r>
            <a:r>
              <a:rPr lang="en-US" dirty="0"/>
              <a:t> To offer a tailored browsing experience, making navigation more relevant and efficient for individual users.</a:t>
            </a:r>
          </a:p>
        </p:txBody>
      </p:sp>
    </p:spTree>
    <p:extLst>
      <p:ext uri="{BB962C8B-B14F-4D97-AF65-F5344CB8AC3E}">
        <p14:creationId xmlns:p14="http://schemas.microsoft.com/office/powerpoint/2010/main" val="119051456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AFD382-0A0C-E78A-E25D-1FAF235F98BA}"/>
              </a:ext>
            </a:extLst>
          </p:cNvPr>
          <p:cNvSpPr>
            <a:spLocks noGrp="1"/>
          </p:cNvSpPr>
          <p:nvPr>
            <p:ph type="title"/>
          </p:nvPr>
        </p:nvSpPr>
        <p:spPr/>
        <p:txBody>
          <a:bodyPr/>
          <a:lstStyle/>
          <a:p>
            <a:r>
              <a:rPr lang="en-US" dirty="0"/>
              <a:t>7 different </a:t>
            </a:r>
            <a:r>
              <a:rPr lang="en-US" dirty="0" err="1"/>
              <a:t>naviagations</a:t>
            </a:r>
            <a:endParaRPr lang="en-US" dirty="0"/>
          </a:p>
        </p:txBody>
      </p:sp>
      <p:sp>
        <p:nvSpPr>
          <p:cNvPr id="3" name="Content Placeholder 2">
            <a:extLst>
              <a:ext uri="{FF2B5EF4-FFF2-40B4-BE49-F238E27FC236}">
                <a16:creationId xmlns:a16="http://schemas.microsoft.com/office/drawing/2014/main" id="{EF4FB991-8817-12F6-D059-2DFF4F2090D8}"/>
              </a:ext>
            </a:extLst>
          </p:cNvPr>
          <p:cNvSpPr>
            <a:spLocks noGrp="1"/>
          </p:cNvSpPr>
          <p:nvPr>
            <p:ph idx="1"/>
          </p:nvPr>
        </p:nvSpPr>
        <p:spPr/>
        <p:txBody>
          <a:bodyPr>
            <a:normAutofit lnSpcReduction="10000"/>
          </a:bodyPr>
          <a:lstStyle/>
          <a:p>
            <a:pPr marL="0" indent="0">
              <a:buNone/>
            </a:pPr>
            <a:r>
              <a:rPr lang="en-US" b="1" dirty="0"/>
              <a:t>Breadcrumb Navigation</a:t>
            </a:r>
          </a:p>
          <a:p>
            <a:pPr>
              <a:buFont typeface="Arial" panose="020B0604020202020204" pitchFamily="34" charset="0"/>
              <a:buChar char="•"/>
            </a:pPr>
            <a:r>
              <a:rPr lang="en-US" b="1" dirty="0"/>
              <a:t>Description:</a:t>
            </a:r>
            <a:r>
              <a:rPr lang="en-US" dirty="0"/>
              <a:t> Breadcrumb navigation provides a trail of links that show the user’s path from the homepage to their current location within the site.</a:t>
            </a:r>
          </a:p>
          <a:p>
            <a:pPr>
              <a:buFont typeface="Arial" panose="020B0604020202020204" pitchFamily="34" charset="0"/>
              <a:buChar char="•"/>
            </a:pPr>
            <a:r>
              <a:rPr lang="en-US" b="1" dirty="0"/>
              <a:t>Example:</a:t>
            </a:r>
            <a:endParaRPr lang="en-US" dirty="0"/>
          </a:p>
          <a:p>
            <a:pPr marL="742950" lvl="1" indent="-285750">
              <a:buFont typeface="Arial" panose="020B0604020202020204" pitchFamily="34" charset="0"/>
              <a:buChar char="•"/>
            </a:pPr>
            <a:r>
              <a:rPr lang="en-US" b="1" dirty="0"/>
              <a:t>E-commerce Site:</a:t>
            </a:r>
            <a:endParaRPr lang="en-US" dirty="0"/>
          </a:p>
          <a:p>
            <a:pPr marL="1143000" lvl="2" indent="-228600">
              <a:buFont typeface="Arial" panose="020B0604020202020204" pitchFamily="34" charset="0"/>
              <a:buChar char="•"/>
            </a:pPr>
            <a:r>
              <a:rPr lang="en-US" dirty="0"/>
              <a:t>Home &gt; Electronics &gt; Mobile Phones &gt; Smartphones &gt; Brand XYZ</a:t>
            </a:r>
          </a:p>
          <a:p>
            <a:pPr marL="742950" lvl="1" indent="-285750">
              <a:buFont typeface="Arial" panose="020B0604020202020204" pitchFamily="34" charset="0"/>
              <a:buChar char="•"/>
            </a:pPr>
            <a:r>
              <a:rPr lang="en-US" b="1" dirty="0"/>
              <a:t>Educational Site:</a:t>
            </a:r>
            <a:endParaRPr lang="en-US" dirty="0"/>
          </a:p>
          <a:p>
            <a:pPr marL="1143000" lvl="2" indent="-228600">
              <a:buFont typeface="Arial" panose="020B0604020202020204" pitchFamily="34" charset="0"/>
              <a:buChar char="•"/>
            </a:pPr>
            <a:r>
              <a:rPr lang="en-US" dirty="0"/>
              <a:t>Home &gt; Courses &gt; Computer Science &gt; Introduction to Programming</a:t>
            </a:r>
          </a:p>
          <a:p>
            <a:pPr>
              <a:buFont typeface="Arial" panose="020B0604020202020204" pitchFamily="34" charset="0"/>
              <a:buChar char="•"/>
            </a:pPr>
            <a:r>
              <a:rPr lang="en-US" b="1" dirty="0"/>
              <a:t>Purpose:</a:t>
            </a:r>
            <a:r>
              <a:rPr lang="en-US" dirty="0"/>
              <a:t> To help users understand their location within the site’s hierarchy and easily navigate back to previous sections.</a:t>
            </a:r>
          </a:p>
        </p:txBody>
      </p:sp>
    </p:spTree>
    <p:extLst>
      <p:ext uri="{BB962C8B-B14F-4D97-AF65-F5344CB8AC3E}">
        <p14:creationId xmlns:p14="http://schemas.microsoft.com/office/powerpoint/2010/main" val="326036172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AFD382-0A0C-E78A-E25D-1FAF235F98BA}"/>
              </a:ext>
            </a:extLst>
          </p:cNvPr>
          <p:cNvSpPr>
            <a:spLocks noGrp="1"/>
          </p:cNvSpPr>
          <p:nvPr>
            <p:ph type="title"/>
          </p:nvPr>
        </p:nvSpPr>
        <p:spPr/>
        <p:txBody>
          <a:bodyPr/>
          <a:lstStyle/>
          <a:p>
            <a:r>
              <a:rPr lang="en-US" dirty="0"/>
              <a:t>7 different </a:t>
            </a:r>
            <a:r>
              <a:rPr lang="en-US" dirty="0" err="1"/>
              <a:t>naviagations</a:t>
            </a:r>
            <a:endParaRPr lang="en-US" dirty="0"/>
          </a:p>
        </p:txBody>
      </p:sp>
      <p:sp>
        <p:nvSpPr>
          <p:cNvPr id="3" name="Content Placeholder 2">
            <a:extLst>
              <a:ext uri="{FF2B5EF4-FFF2-40B4-BE49-F238E27FC236}">
                <a16:creationId xmlns:a16="http://schemas.microsoft.com/office/drawing/2014/main" id="{EF4FB991-8817-12F6-D059-2DFF4F2090D8}"/>
              </a:ext>
            </a:extLst>
          </p:cNvPr>
          <p:cNvSpPr>
            <a:spLocks noGrp="1"/>
          </p:cNvSpPr>
          <p:nvPr>
            <p:ph idx="1"/>
          </p:nvPr>
        </p:nvSpPr>
        <p:spPr/>
        <p:txBody>
          <a:bodyPr>
            <a:normAutofit/>
          </a:bodyPr>
          <a:lstStyle/>
          <a:p>
            <a:pPr marL="0" indent="0">
              <a:buNone/>
            </a:pPr>
            <a:r>
              <a:rPr lang="en-US" b="1" dirty="0"/>
              <a:t>Step Navigation</a:t>
            </a:r>
          </a:p>
          <a:p>
            <a:pPr>
              <a:buFont typeface="Arial" panose="020B0604020202020204" pitchFamily="34" charset="0"/>
              <a:buChar char="•"/>
            </a:pPr>
            <a:r>
              <a:rPr lang="en-US" b="1" dirty="0"/>
              <a:t>Description:</a:t>
            </a:r>
            <a:r>
              <a:rPr lang="en-US" dirty="0"/>
              <a:t> Step navigation guides users through a multi-step process or workflow, often used in forms, checkout processes, or tutorials.</a:t>
            </a:r>
          </a:p>
          <a:p>
            <a:pPr>
              <a:buFont typeface="Arial" panose="020B0604020202020204" pitchFamily="34" charset="0"/>
              <a:buChar char="•"/>
            </a:pPr>
            <a:r>
              <a:rPr lang="en-US" b="1" dirty="0"/>
              <a:t>Example:</a:t>
            </a:r>
            <a:endParaRPr lang="en-US" dirty="0"/>
          </a:p>
          <a:p>
            <a:pPr marL="742950" lvl="1" indent="-285750">
              <a:buFont typeface="Arial" panose="020B0604020202020204" pitchFamily="34" charset="0"/>
              <a:buChar char="•"/>
            </a:pPr>
            <a:r>
              <a:rPr lang="en-US" b="1" dirty="0"/>
              <a:t>Online Checkout:</a:t>
            </a:r>
            <a:endParaRPr lang="en-US" dirty="0"/>
          </a:p>
          <a:p>
            <a:pPr marL="1143000" lvl="2" indent="-228600">
              <a:buFont typeface="Arial" panose="020B0604020202020204" pitchFamily="34" charset="0"/>
              <a:buChar char="•"/>
            </a:pPr>
            <a:r>
              <a:rPr lang="en-US" dirty="0"/>
              <a:t>Step 1: Cart Summary</a:t>
            </a:r>
          </a:p>
          <a:p>
            <a:pPr marL="1143000" lvl="2" indent="-228600">
              <a:buFont typeface="Arial" panose="020B0604020202020204" pitchFamily="34" charset="0"/>
              <a:buChar char="•"/>
            </a:pPr>
            <a:r>
              <a:rPr lang="en-US" dirty="0"/>
              <a:t>Step 2: Shipping Information</a:t>
            </a:r>
          </a:p>
          <a:p>
            <a:pPr marL="1143000" lvl="2" indent="-228600">
              <a:buFont typeface="Arial" panose="020B0604020202020204" pitchFamily="34" charset="0"/>
              <a:buChar char="•"/>
            </a:pPr>
            <a:r>
              <a:rPr lang="en-US" dirty="0"/>
              <a:t>Step 3: Payment Details</a:t>
            </a:r>
          </a:p>
          <a:p>
            <a:pPr marL="1143000" lvl="2" indent="-228600">
              <a:buFont typeface="Arial" panose="020B0604020202020204" pitchFamily="34" charset="0"/>
              <a:buChar char="•"/>
            </a:pPr>
            <a:r>
              <a:rPr lang="en-US" dirty="0"/>
              <a:t>Step 4: Review Order</a:t>
            </a:r>
          </a:p>
        </p:txBody>
      </p:sp>
    </p:spTree>
    <p:extLst>
      <p:ext uri="{BB962C8B-B14F-4D97-AF65-F5344CB8AC3E}">
        <p14:creationId xmlns:p14="http://schemas.microsoft.com/office/powerpoint/2010/main" val="293932751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27003FC4-ECA0-3E1C-5F0E-BD3248E1D1D6}"/>
              </a:ext>
            </a:extLst>
          </p:cNvPr>
          <p:cNvPicPr>
            <a:picLocks noGrp="1" noChangeAspect="1"/>
          </p:cNvPicPr>
          <p:nvPr>
            <p:ph idx="1"/>
          </p:nvPr>
        </p:nvPicPr>
        <p:blipFill>
          <a:blip r:embed="rId2"/>
          <a:stretch>
            <a:fillRect/>
          </a:stretch>
        </p:blipFill>
        <p:spPr>
          <a:xfrm>
            <a:off x="815369" y="643466"/>
            <a:ext cx="10561262" cy="5571067"/>
          </a:xfrm>
          <a:prstGeom prst="rect">
            <a:avLst/>
          </a:prstGeom>
        </p:spPr>
      </p:pic>
    </p:spTree>
    <p:extLst>
      <p:ext uri="{BB962C8B-B14F-4D97-AF65-F5344CB8AC3E}">
        <p14:creationId xmlns:p14="http://schemas.microsoft.com/office/powerpoint/2010/main" val="359805789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0701CF-279B-4D40-2CEA-94D51F0C2330}"/>
              </a:ext>
            </a:extLst>
          </p:cNvPr>
          <p:cNvSpPr>
            <a:spLocks noGrp="1"/>
          </p:cNvSpPr>
          <p:nvPr>
            <p:ph type="title"/>
          </p:nvPr>
        </p:nvSpPr>
        <p:spPr/>
        <p:txBody>
          <a:bodyPr/>
          <a:lstStyle/>
          <a:p>
            <a:r>
              <a:rPr lang="en-US" b="1" dirty="0"/>
              <a:t>Web Content Data</a:t>
            </a:r>
            <a:br>
              <a:rPr lang="en-US" b="1" dirty="0"/>
            </a:br>
            <a:endParaRPr lang="en-US" dirty="0"/>
          </a:p>
        </p:txBody>
      </p:sp>
      <p:sp>
        <p:nvSpPr>
          <p:cNvPr id="3" name="Content Placeholder 2">
            <a:extLst>
              <a:ext uri="{FF2B5EF4-FFF2-40B4-BE49-F238E27FC236}">
                <a16:creationId xmlns:a16="http://schemas.microsoft.com/office/drawing/2014/main" id="{9AFC1AAD-8107-0582-07CD-4F8A3EE8FEAC}"/>
              </a:ext>
            </a:extLst>
          </p:cNvPr>
          <p:cNvSpPr>
            <a:spLocks noGrp="1"/>
          </p:cNvSpPr>
          <p:nvPr>
            <p:ph idx="1"/>
          </p:nvPr>
        </p:nvSpPr>
        <p:spPr/>
        <p:txBody>
          <a:bodyPr>
            <a:normAutofit fontScale="92500" lnSpcReduction="20000"/>
          </a:bodyPr>
          <a:lstStyle/>
          <a:p>
            <a:pPr>
              <a:buFont typeface="Arial" panose="020B0604020202020204" pitchFamily="34" charset="0"/>
              <a:buChar char="•"/>
            </a:pPr>
            <a:r>
              <a:rPr lang="en-US" b="1" dirty="0"/>
              <a:t>Description:</a:t>
            </a:r>
            <a:r>
              <a:rPr lang="en-US" dirty="0"/>
              <a:t> Web content data refers to the actual information or content present on a web page. This includes text, images, videos, and other multimedia elements.</a:t>
            </a:r>
          </a:p>
          <a:p>
            <a:pPr>
              <a:buFont typeface="Arial" panose="020B0604020202020204" pitchFamily="34" charset="0"/>
              <a:buChar char="•"/>
            </a:pPr>
            <a:r>
              <a:rPr lang="en-US" b="1" dirty="0"/>
              <a:t>Examples:</a:t>
            </a:r>
            <a:endParaRPr lang="en-US" dirty="0"/>
          </a:p>
          <a:p>
            <a:pPr marL="742950" lvl="1" indent="-285750">
              <a:buFont typeface="Arial" panose="020B0604020202020204" pitchFamily="34" charset="0"/>
              <a:buChar char="•"/>
            </a:pPr>
            <a:r>
              <a:rPr lang="en-US" b="1" dirty="0"/>
              <a:t>Textual Data:</a:t>
            </a:r>
            <a:r>
              <a:rPr lang="en-US" dirty="0"/>
              <a:t> Articles, blog posts, product descriptions, reviews, and any written content.</a:t>
            </a:r>
          </a:p>
          <a:p>
            <a:pPr marL="1143000" lvl="2" indent="-228600">
              <a:buFont typeface="Arial" panose="020B0604020202020204" pitchFamily="34" charset="0"/>
              <a:buChar char="•"/>
            </a:pPr>
            <a:r>
              <a:rPr lang="en-US" b="1" dirty="0"/>
              <a:t>Example:</a:t>
            </a:r>
            <a:r>
              <a:rPr lang="en-US" dirty="0"/>
              <a:t> An e-commerce website's product page containing a detailed description of a smartphone, including specifications, features, and user reviews.</a:t>
            </a:r>
          </a:p>
          <a:p>
            <a:pPr marL="742950" lvl="1" indent="-285750">
              <a:buFont typeface="Arial" panose="020B0604020202020204" pitchFamily="34" charset="0"/>
              <a:buChar char="•"/>
            </a:pPr>
            <a:r>
              <a:rPr lang="en-US" b="1" dirty="0"/>
              <a:t>Multimedia Data:</a:t>
            </a:r>
            <a:r>
              <a:rPr lang="en-US" dirty="0"/>
              <a:t> Images, videos, audio files, and other non-text content.</a:t>
            </a:r>
          </a:p>
          <a:p>
            <a:pPr marL="1143000" lvl="2" indent="-228600">
              <a:buFont typeface="Arial" panose="020B0604020202020204" pitchFamily="34" charset="0"/>
              <a:buChar char="•"/>
            </a:pPr>
            <a:r>
              <a:rPr lang="en-US" b="1" dirty="0"/>
              <a:t>Example:</a:t>
            </a:r>
            <a:r>
              <a:rPr lang="en-US" dirty="0"/>
              <a:t> A news website featuring images and videos alongside articles to provide visual context to the news story.</a:t>
            </a:r>
          </a:p>
          <a:p>
            <a:pPr marL="742950" lvl="1" indent="-285750">
              <a:buFont typeface="Arial" panose="020B0604020202020204" pitchFamily="34" charset="0"/>
              <a:buChar char="•"/>
            </a:pPr>
            <a:r>
              <a:rPr lang="en-US" b="1" dirty="0"/>
              <a:t>Meta Data:</a:t>
            </a:r>
            <a:r>
              <a:rPr lang="en-US" dirty="0"/>
              <a:t> Information about the content, such as titles, keywords, and descriptions, often used by search engines to index and rank pages.</a:t>
            </a:r>
          </a:p>
          <a:p>
            <a:pPr marL="1143000" lvl="2" indent="-228600">
              <a:buFont typeface="Arial" panose="020B0604020202020204" pitchFamily="34" charset="0"/>
              <a:buChar char="•"/>
            </a:pPr>
            <a:r>
              <a:rPr lang="en-US" b="1" dirty="0"/>
              <a:t>Example:</a:t>
            </a:r>
            <a:r>
              <a:rPr lang="en-US" dirty="0"/>
              <a:t> The meta description of a webpage, which appears in search engine results to summarize the content of the page.</a:t>
            </a:r>
          </a:p>
          <a:p>
            <a:endParaRPr lang="en-US" dirty="0"/>
          </a:p>
        </p:txBody>
      </p:sp>
    </p:spTree>
    <p:extLst>
      <p:ext uri="{BB962C8B-B14F-4D97-AF65-F5344CB8AC3E}">
        <p14:creationId xmlns:p14="http://schemas.microsoft.com/office/powerpoint/2010/main" val="364336725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Content Placeholder 10">
            <a:extLst>
              <a:ext uri="{FF2B5EF4-FFF2-40B4-BE49-F238E27FC236}">
                <a16:creationId xmlns:a16="http://schemas.microsoft.com/office/drawing/2014/main" id="{4CB42B2A-8BB5-83DE-7248-86D0DF3F64B5}"/>
              </a:ext>
            </a:extLst>
          </p:cNvPr>
          <p:cNvPicPr>
            <a:picLocks noGrp="1" noChangeAspect="1"/>
          </p:cNvPicPr>
          <p:nvPr>
            <p:ph idx="1"/>
          </p:nvPr>
        </p:nvPicPr>
        <p:blipFill>
          <a:blip r:embed="rId2"/>
          <a:stretch>
            <a:fillRect/>
          </a:stretch>
        </p:blipFill>
        <p:spPr>
          <a:xfrm>
            <a:off x="1334404" y="643466"/>
            <a:ext cx="9523192" cy="5571067"/>
          </a:xfrm>
          <a:prstGeom prst="rect">
            <a:avLst/>
          </a:prstGeom>
        </p:spPr>
      </p:pic>
    </p:spTree>
    <p:extLst>
      <p:ext uri="{BB962C8B-B14F-4D97-AF65-F5344CB8AC3E}">
        <p14:creationId xmlns:p14="http://schemas.microsoft.com/office/powerpoint/2010/main" val="67316374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E799CD13-2B68-8E1E-9286-F65B6A2C38FC}"/>
              </a:ext>
            </a:extLst>
          </p:cNvPr>
          <p:cNvPicPr>
            <a:picLocks noGrp="1" noChangeAspect="1"/>
          </p:cNvPicPr>
          <p:nvPr>
            <p:ph idx="1"/>
          </p:nvPr>
        </p:nvPicPr>
        <p:blipFill>
          <a:blip r:embed="rId2"/>
          <a:stretch>
            <a:fillRect/>
          </a:stretch>
        </p:blipFill>
        <p:spPr>
          <a:xfrm>
            <a:off x="3076452" y="643466"/>
            <a:ext cx="6039096" cy="5571067"/>
          </a:xfrm>
          <a:prstGeom prst="rect">
            <a:avLst/>
          </a:prstGeom>
        </p:spPr>
      </p:pic>
    </p:spTree>
    <p:extLst>
      <p:ext uri="{BB962C8B-B14F-4D97-AF65-F5344CB8AC3E}">
        <p14:creationId xmlns:p14="http://schemas.microsoft.com/office/powerpoint/2010/main" val="27604198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AB3EB8B-5887-8AE5-C67F-5DDB1B43CDA2}"/>
              </a:ext>
            </a:extLst>
          </p:cNvPr>
          <p:cNvPicPr>
            <a:picLocks noGrp="1" noChangeAspect="1"/>
          </p:cNvPicPr>
          <p:nvPr>
            <p:ph idx="1"/>
          </p:nvPr>
        </p:nvPicPr>
        <p:blipFill>
          <a:blip r:embed="rId2"/>
          <a:stretch>
            <a:fillRect/>
          </a:stretch>
        </p:blipFill>
        <p:spPr>
          <a:xfrm>
            <a:off x="739206" y="643466"/>
            <a:ext cx="10713588" cy="5571067"/>
          </a:xfrm>
          <a:prstGeom prst="rect">
            <a:avLst/>
          </a:prstGeom>
        </p:spPr>
      </p:pic>
    </p:spTree>
    <p:extLst>
      <p:ext uri="{BB962C8B-B14F-4D97-AF65-F5344CB8AC3E}">
        <p14:creationId xmlns:p14="http://schemas.microsoft.com/office/powerpoint/2010/main" val="239787030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61D06-678E-F8A7-BCC1-45C3B3707B45}"/>
              </a:ext>
            </a:extLst>
          </p:cNvPr>
          <p:cNvSpPr>
            <a:spLocks noGrp="1"/>
          </p:cNvSpPr>
          <p:nvPr>
            <p:ph type="title"/>
          </p:nvPr>
        </p:nvSpPr>
        <p:spPr/>
        <p:txBody>
          <a:bodyPr/>
          <a:lstStyle/>
          <a:p>
            <a:r>
              <a:rPr lang="en-US" dirty="0"/>
              <a:t>Collaborative Filtering</a:t>
            </a:r>
          </a:p>
        </p:txBody>
      </p:sp>
      <p:sp>
        <p:nvSpPr>
          <p:cNvPr id="3" name="Content Placeholder 2">
            <a:extLst>
              <a:ext uri="{FF2B5EF4-FFF2-40B4-BE49-F238E27FC236}">
                <a16:creationId xmlns:a16="http://schemas.microsoft.com/office/drawing/2014/main" id="{0671B29D-462A-CC67-C432-7D517029D07F}"/>
              </a:ext>
            </a:extLst>
          </p:cNvPr>
          <p:cNvSpPr>
            <a:spLocks noGrp="1"/>
          </p:cNvSpPr>
          <p:nvPr>
            <p:ph idx="1"/>
          </p:nvPr>
        </p:nvSpPr>
        <p:spPr/>
        <p:txBody>
          <a:bodyPr>
            <a:normAutofit fontScale="62500" lnSpcReduction="20000"/>
          </a:bodyPr>
          <a:lstStyle/>
          <a:p>
            <a:r>
              <a:rPr lang="en-US" dirty="0"/>
              <a:t>Collaborative filtering is a technique used in recommendation systems to predict a user's preferences for items (such as movies, books, or products) by collecting and analyzing information from many users. The basic idea behind collaborative filtering is that if a person A has similar preferences to a person B on certain items, A is more likely to have similar preferences to B on other items as well.</a:t>
            </a:r>
          </a:p>
          <a:p>
            <a:r>
              <a:rPr lang="en-US" dirty="0"/>
              <a:t>Both user-based and item-based collaborative filtering rely on constructing a similarity matrix between users or items, where similarity can be measured using metrics like cosine similarity, Pearson correlation, or Jaccard similarity.</a:t>
            </a:r>
          </a:p>
          <a:p>
            <a:r>
              <a:rPr lang="en-US" dirty="0"/>
              <a:t>Collaborative filtering has been widely used by companies like Amazon, Netflix, and Spotify to provide personalized recommendations to their users based on their historical interactions with items and the preferences of similar users</a:t>
            </a:r>
          </a:p>
          <a:p>
            <a:r>
              <a:rPr lang="en-US" dirty="0"/>
              <a:t>There are two main types of collaborative filtering:</a:t>
            </a:r>
          </a:p>
          <a:p>
            <a:pPr>
              <a:buFont typeface="+mj-lt"/>
              <a:buAutoNum type="arabicPeriod"/>
            </a:pPr>
            <a:r>
              <a:rPr lang="en-US" b="1" dirty="0"/>
              <a:t>User-based collaborative filtering:</a:t>
            </a:r>
            <a:r>
              <a:rPr lang="en-US" dirty="0"/>
              <a:t> This approach recommends items to a target user by finding other users who are similar to that user based on their item ratings or preferences. It then suggests items that those similar users have liked or rated highly.</a:t>
            </a:r>
          </a:p>
          <a:p>
            <a:pPr>
              <a:buFont typeface="+mj-lt"/>
              <a:buAutoNum type="arabicPeriod"/>
            </a:pPr>
            <a:r>
              <a:rPr lang="en-US" b="1" dirty="0"/>
              <a:t>Item-based collaborative filtering:</a:t>
            </a:r>
            <a:r>
              <a:rPr lang="en-US" dirty="0"/>
              <a:t> In this method, similarities between items are calculated based on the ratings given to those items by users. When a user needs recommendations, the system identifies items similar to the ones they have liked or interacted with in the past.</a:t>
            </a:r>
          </a:p>
          <a:p>
            <a:endParaRPr lang="en-US" dirty="0"/>
          </a:p>
        </p:txBody>
      </p:sp>
    </p:spTree>
    <p:extLst>
      <p:ext uri="{BB962C8B-B14F-4D97-AF65-F5344CB8AC3E}">
        <p14:creationId xmlns:p14="http://schemas.microsoft.com/office/powerpoint/2010/main" val="28458484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146" name="Picture 2" descr="Technical Content Personalization - KDnuggets">
            <a:extLst>
              <a:ext uri="{FF2B5EF4-FFF2-40B4-BE49-F238E27FC236}">
                <a16:creationId xmlns:a16="http://schemas.microsoft.com/office/drawing/2014/main" id="{4A5B4E02-A71A-51D6-16E1-31601156293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2158850" y="643466"/>
            <a:ext cx="7874299" cy="55710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67134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371E27-242F-E355-311A-1D762949ADFB}"/>
              </a:ext>
            </a:extLst>
          </p:cNvPr>
          <p:cNvSpPr>
            <a:spLocks noGrp="1"/>
          </p:cNvSpPr>
          <p:nvPr>
            <p:ph type="title"/>
          </p:nvPr>
        </p:nvSpPr>
        <p:spPr/>
        <p:txBody>
          <a:bodyPr>
            <a:normAutofit fontScale="90000"/>
          </a:bodyPr>
          <a:lstStyle/>
          <a:p>
            <a:r>
              <a:rPr lang="en-US" b="1" dirty="0"/>
              <a:t>Components of a Web-Based Information System</a:t>
            </a:r>
            <a:br>
              <a:rPr lang="en-US" b="1" dirty="0"/>
            </a:br>
            <a:endParaRPr lang="en-US" dirty="0"/>
          </a:p>
        </p:txBody>
      </p:sp>
      <p:sp>
        <p:nvSpPr>
          <p:cNvPr id="3" name="Content Placeholder 2">
            <a:extLst>
              <a:ext uri="{FF2B5EF4-FFF2-40B4-BE49-F238E27FC236}">
                <a16:creationId xmlns:a16="http://schemas.microsoft.com/office/drawing/2014/main" id="{F69110E6-6513-6FD9-EEA6-1EB67C199F1E}"/>
              </a:ext>
            </a:extLst>
          </p:cNvPr>
          <p:cNvSpPr>
            <a:spLocks noGrp="1"/>
          </p:cNvSpPr>
          <p:nvPr>
            <p:ph idx="1"/>
          </p:nvPr>
        </p:nvSpPr>
        <p:spPr/>
        <p:txBody>
          <a:bodyPr>
            <a:normAutofit fontScale="85000" lnSpcReduction="20000"/>
          </a:bodyPr>
          <a:lstStyle/>
          <a:p>
            <a:pPr>
              <a:buFont typeface="+mj-lt"/>
              <a:buAutoNum type="arabicPeriod"/>
            </a:pPr>
            <a:r>
              <a:rPr lang="en-US" b="1" dirty="0"/>
              <a:t>User Interface (UI):</a:t>
            </a:r>
            <a:r>
              <a:rPr lang="en-US" dirty="0"/>
              <a:t> The front-end of the system that users interact with through a web browser. It includes forms, menus, dashboards, and other elements for data input, display, and interaction.</a:t>
            </a:r>
          </a:p>
          <a:p>
            <a:pPr>
              <a:buFont typeface="+mj-lt"/>
              <a:buAutoNum type="arabicPeriod"/>
            </a:pPr>
            <a:r>
              <a:rPr lang="en-US" b="1" dirty="0"/>
              <a:t>Backend Server:</a:t>
            </a:r>
            <a:r>
              <a:rPr lang="en-US" dirty="0"/>
              <a:t> The server-side components that process user requests, manage data, and execute business logic. This often includes a web server, application server, and database server.</a:t>
            </a:r>
          </a:p>
          <a:p>
            <a:pPr>
              <a:buFont typeface="+mj-lt"/>
              <a:buAutoNum type="arabicPeriod"/>
            </a:pPr>
            <a:r>
              <a:rPr lang="en-US" b="1" dirty="0"/>
              <a:t>Database:</a:t>
            </a:r>
            <a:r>
              <a:rPr lang="en-US" dirty="0"/>
              <a:t> Stores and manages the system’s data. It could be a relational database (e.g., MySQL, PostgreSQL) or NoSQL database (e.g., MongoDB, Redis) depending on the application requirements.</a:t>
            </a:r>
          </a:p>
          <a:p>
            <a:pPr>
              <a:buFont typeface="+mj-lt"/>
              <a:buAutoNum type="arabicPeriod"/>
            </a:pPr>
            <a:r>
              <a:rPr lang="en-US" b="1" dirty="0"/>
              <a:t>Networking:</a:t>
            </a:r>
            <a:r>
              <a:rPr lang="en-US" dirty="0"/>
              <a:t> Enables communication between the client (user’s web browser) and server, typically using HTTP/HTTPS protocols.</a:t>
            </a:r>
          </a:p>
          <a:p>
            <a:pPr>
              <a:buFont typeface="+mj-lt"/>
              <a:buAutoNum type="arabicPeriod"/>
            </a:pPr>
            <a:r>
              <a:rPr lang="en-US" b="1" dirty="0"/>
              <a:t>Security:</a:t>
            </a:r>
            <a:r>
              <a:rPr lang="en-US" dirty="0"/>
              <a:t> Implements authentication, authorization, encryption, and other measures to protect data and ensure secure access.</a:t>
            </a:r>
          </a:p>
          <a:p>
            <a:endParaRPr lang="en-US" dirty="0"/>
          </a:p>
        </p:txBody>
      </p:sp>
    </p:spTree>
    <p:extLst>
      <p:ext uri="{BB962C8B-B14F-4D97-AF65-F5344CB8AC3E}">
        <p14:creationId xmlns:p14="http://schemas.microsoft.com/office/powerpoint/2010/main" val="289478920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D12BD7-40D2-009A-CEEE-7A1B20DB61B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FACD637-7F0E-A186-DCD0-17C570940B50}"/>
              </a:ext>
            </a:extLst>
          </p:cNvPr>
          <p:cNvSpPr>
            <a:spLocks noGrp="1"/>
          </p:cNvSpPr>
          <p:nvPr>
            <p:ph idx="1"/>
          </p:nvPr>
        </p:nvSpPr>
        <p:spPr/>
        <p:txBody>
          <a:bodyPr/>
          <a:lstStyle/>
          <a:p>
            <a:endParaRPr lang="en-US"/>
          </a:p>
        </p:txBody>
      </p:sp>
      <p:pic>
        <p:nvPicPr>
          <p:cNvPr id="7170" name="Picture 2" descr="Collaborative Filtering. In this blog, I’ll be covering a… | by Mehmet ...">
            <a:extLst>
              <a:ext uri="{FF2B5EF4-FFF2-40B4-BE49-F238E27FC236}">
                <a16:creationId xmlns:a16="http://schemas.microsoft.com/office/drawing/2014/main" id="{BC6AB83A-8B98-284B-8B74-CC9B6F259C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75"/>
            <a:ext cx="12192000" cy="6826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101689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Content Placeholder 4">
            <a:extLst>
              <a:ext uri="{FF2B5EF4-FFF2-40B4-BE49-F238E27FC236}">
                <a16:creationId xmlns:a16="http://schemas.microsoft.com/office/drawing/2014/main" id="{534F03C9-16C9-11EF-A77F-F29540B84530}"/>
              </a:ext>
            </a:extLst>
          </p:cNvPr>
          <p:cNvPicPr>
            <a:picLocks noGrp="1" noChangeAspect="1"/>
          </p:cNvPicPr>
          <p:nvPr>
            <p:ph idx="1"/>
          </p:nvPr>
        </p:nvPicPr>
        <p:blipFill rotWithShape="1">
          <a:blip r:embed="rId2"/>
          <a:srcRect r="1315"/>
          <a:stretch/>
        </p:blipFill>
        <p:spPr>
          <a:xfrm>
            <a:off x="20" y="1282"/>
            <a:ext cx="12191980" cy="6856718"/>
          </a:xfrm>
          <a:prstGeom prst="rect">
            <a:avLst/>
          </a:prstGeom>
        </p:spPr>
      </p:pic>
    </p:spTree>
    <p:extLst>
      <p:ext uri="{BB962C8B-B14F-4D97-AF65-F5344CB8AC3E}">
        <p14:creationId xmlns:p14="http://schemas.microsoft.com/office/powerpoint/2010/main" val="211796921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D76925-562B-7A32-0EC2-8CEBF04A4E1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12F9B23-1118-4999-61DA-B56EAE90B7A6}"/>
              </a:ext>
            </a:extLst>
          </p:cNvPr>
          <p:cNvSpPr>
            <a:spLocks noGrp="1"/>
          </p:cNvSpPr>
          <p:nvPr>
            <p:ph idx="1"/>
          </p:nvPr>
        </p:nvSpPr>
        <p:spPr/>
        <p:txBody>
          <a:bodyPr>
            <a:normAutofit fontScale="92500" lnSpcReduction="10000"/>
          </a:bodyPr>
          <a:lstStyle/>
          <a:p>
            <a:pPr marL="0" indent="0">
              <a:buNone/>
            </a:pPr>
            <a:r>
              <a:rPr lang="en-US" dirty="0"/>
              <a:t>Recommender systems are widely used on the web to personalize content and recommendations for users based on their preferences and behavior. Here’s how recommender systems are typically implemented in web applications:</a:t>
            </a:r>
          </a:p>
          <a:p>
            <a:pPr>
              <a:buFont typeface="+mj-lt"/>
              <a:buAutoNum type="arabicPeriod"/>
            </a:pPr>
            <a:r>
              <a:rPr lang="en-US" b="1" dirty="0"/>
              <a:t>Data Collection and Storage</a:t>
            </a:r>
            <a:r>
              <a:rPr lang="en-US" dirty="0"/>
              <a:t>: Websites collect data about user interactions such as clicks, purchases, ratings, and searches. This data is stored in databases or data warehouses for further analysis.</a:t>
            </a:r>
          </a:p>
          <a:p>
            <a:pPr>
              <a:buFont typeface="+mj-lt"/>
              <a:buAutoNum type="arabicPeriod"/>
            </a:pPr>
            <a:r>
              <a:rPr lang="en-US" b="1" dirty="0"/>
              <a:t>Data Preprocessing</a:t>
            </a:r>
            <a:r>
              <a:rPr lang="en-US" dirty="0"/>
              <a:t>: Before building a recommender system, the collected data needs to be preprocessed. This may involve cleaning the data, handling missing values, and transforming it into a suitable format for analysis.</a:t>
            </a:r>
          </a:p>
          <a:p>
            <a:pPr>
              <a:buFont typeface="+mj-lt"/>
              <a:buAutoNum type="arabicPeriod"/>
            </a:pPr>
            <a:r>
              <a:rPr lang="en-US" b="1" dirty="0"/>
              <a:t>Recommendation Algorithms</a:t>
            </a:r>
            <a:endParaRPr lang="en-US" dirty="0"/>
          </a:p>
        </p:txBody>
      </p:sp>
    </p:spTree>
    <p:extLst>
      <p:ext uri="{BB962C8B-B14F-4D97-AF65-F5344CB8AC3E}">
        <p14:creationId xmlns:p14="http://schemas.microsoft.com/office/powerpoint/2010/main" val="14606561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B68700-CB08-D9AA-A918-718525F656B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BEC1EAF-353A-9C28-EC28-67235EF926C6}"/>
              </a:ext>
            </a:extLst>
          </p:cNvPr>
          <p:cNvSpPr>
            <a:spLocks noGrp="1"/>
          </p:cNvSpPr>
          <p:nvPr>
            <p:ph idx="1"/>
          </p:nvPr>
        </p:nvSpPr>
        <p:spPr/>
        <p:txBody>
          <a:bodyPr>
            <a:normAutofit fontScale="92500" lnSpcReduction="10000"/>
          </a:bodyPr>
          <a:lstStyle/>
          <a:p>
            <a:pPr marL="0" indent="0">
              <a:buNone/>
            </a:pPr>
            <a:r>
              <a:rPr lang="en-US" b="1" dirty="0"/>
              <a:t>Recommendation Algorithms</a:t>
            </a:r>
            <a:r>
              <a:rPr lang="en-US" dirty="0"/>
              <a:t>: There are various algorithms used in recommender systems, including:</a:t>
            </a:r>
          </a:p>
          <a:p>
            <a:pPr>
              <a:buFont typeface="Arial" panose="020B0604020202020204" pitchFamily="34" charset="0"/>
              <a:buChar char="•"/>
            </a:pPr>
            <a:r>
              <a:rPr lang="en-US" b="1" dirty="0"/>
              <a:t>Collaborative Filtering</a:t>
            </a:r>
            <a:r>
              <a:rPr lang="en-US" dirty="0"/>
              <a:t>: As discussed earlier, collaborative filtering methods like user-based or item-based filtering are popular choices. These algorithms leverage user-item interaction data to recommend items to users.</a:t>
            </a:r>
          </a:p>
          <a:p>
            <a:pPr>
              <a:buFont typeface="Arial" panose="020B0604020202020204" pitchFamily="34" charset="0"/>
              <a:buChar char="•"/>
            </a:pPr>
            <a:r>
              <a:rPr lang="en-US" b="1" dirty="0"/>
              <a:t>Content-based Filtering</a:t>
            </a:r>
            <a:r>
              <a:rPr lang="en-US" dirty="0"/>
              <a:t>: This method recommends items similar to those the user has liked or interacted with before, based on item attributes or content.</a:t>
            </a:r>
          </a:p>
          <a:p>
            <a:pPr>
              <a:buFont typeface="Arial" panose="020B0604020202020204" pitchFamily="34" charset="0"/>
              <a:buChar char="•"/>
            </a:pPr>
            <a:r>
              <a:rPr lang="en-US" b="1" dirty="0"/>
              <a:t>Hybrid Methods</a:t>
            </a:r>
            <a:r>
              <a:rPr lang="en-US" dirty="0"/>
              <a:t>: Combining collaborative and content-based filtering to improve recommendation accuracy and handle cold start problems.</a:t>
            </a:r>
          </a:p>
          <a:p>
            <a:endParaRPr lang="en-US" dirty="0"/>
          </a:p>
        </p:txBody>
      </p:sp>
    </p:spTree>
    <p:extLst>
      <p:ext uri="{BB962C8B-B14F-4D97-AF65-F5344CB8AC3E}">
        <p14:creationId xmlns:p14="http://schemas.microsoft.com/office/powerpoint/2010/main" val="383064434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C5690E-446C-8757-4DA0-2B5832EB4917}"/>
              </a:ext>
            </a:extLst>
          </p:cNvPr>
          <p:cNvSpPr>
            <a:spLocks noGrp="1"/>
          </p:cNvSpPr>
          <p:nvPr>
            <p:ph type="title"/>
          </p:nvPr>
        </p:nvSpPr>
        <p:spPr/>
        <p:txBody>
          <a:bodyPr/>
          <a:lstStyle/>
          <a:p>
            <a:r>
              <a:rPr lang="en-US" dirty="0"/>
              <a:t>Collective Intelligence</a:t>
            </a:r>
          </a:p>
        </p:txBody>
      </p:sp>
      <p:sp>
        <p:nvSpPr>
          <p:cNvPr id="3" name="Content Placeholder 2">
            <a:extLst>
              <a:ext uri="{FF2B5EF4-FFF2-40B4-BE49-F238E27FC236}">
                <a16:creationId xmlns:a16="http://schemas.microsoft.com/office/drawing/2014/main" id="{CFCC7822-9E0B-00FE-8450-7690376C8643}"/>
              </a:ext>
            </a:extLst>
          </p:cNvPr>
          <p:cNvSpPr>
            <a:spLocks noGrp="1"/>
          </p:cNvSpPr>
          <p:nvPr>
            <p:ph idx="1"/>
          </p:nvPr>
        </p:nvSpPr>
        <p:spPr/>
        <p:txBody>
          <a:bodyPr>
            <a:normAutofit fontScale="55000" lnSpcReduction="20000"/>
          </a:bodyPr>
          <a:lstStyle/>
          <a:p>
            <a:r>
              <a:rPr lang="en-US" dirty="0"/>
              <a:t>Collective intelligence refers to the capability of a group of individuals to collaborate effectively and pool their knowledge, skills, and perspectives to achieve a common goal. It leverages the diverse expertise and insights of group members to solve problems, make decisions, innovate, and produce outcomes that are often superior to what could be achieved by individuals working alone.</a:t>
            </a:r>
          </a:p>
          <a:p>
            <a:r>
              <a:rPr lang="en-US" dirty="0"/>
              <a:t>Key aspects of collective intelligence include:</a:t>
            </a:r>
          </a:p>
          <a:p>
            <a:pPr>
              <a:buFont typeface="+mj-lt"/>
              <a:buAutoNum type="arabicPeriod"/>
            </a:pPr>
            <a:r>
              <a:rPr lang="en-US" b="1" dirty="0"/>
              <a:t>Collaboration</a:t>
            </a:r>
            <a:r>
              <a:rPr lang="en-US" dirty="0"/>
              <a:t>: Members of a group interact and cooperate, sharing information, ideas, and resources towards a common objective.</a:t>
            </a:r>
          </a:p>
          <a:p>
            <a:pPr>
              <a:buFont typeface="+mj-lt"/>
              <a:buAutoNum type="arabicPeriod"/>
            </a:pPr>
            <a:r>
              <a:rPr lang="en-US" b="1" dirty="0"/>
              <a:t>Diversity</a:t>
            </a:r>
            <a:r>
              <a:rPr lang="en-US" dirty="0"/>
              <a:t>: Groups benefit from the diversity of knowledge, perspectives, experiences, and skills among their members. This diversity contributes to richer discussions, broader problem-solving approaches, and more innovative solutions.</a:t>
            </a:r>
          </a:p>
          <a:p>
            <a:pPr>
              <a:buFont typeface="+mj-lt"/>
              <a:buAutoNum type="arabicPeriod"/>
            </a:pPr>
            <a:r>
              <a:rPr lang="en-US" b="1" dirty="0"/>
              <a:t>Aggregation</a:t>
            </a:r>
            <a:r>
              <a:rPr lang="en-US" dirty="0"/>
              <a:t>: Collective intelligence involves aggregating individual contributions, opinions, or decisions into a coherent whole that reflects the collective wisdom of the group.</a:t>
            </a:r>
          </a:p>
          <a:p>
            <a:pPr>
              <a:buFont typeface="+mj-lt"/>
              <a:buAutoNum type="arabicPeriod"/>
            </a:pPr>
            <a:r>
              <a:rPr lang="en-US" b="1" dirty="0"/>
              <a:t>Decision Making</a:t>
            </a:r>
            <a:r>
              <a:rPr lang="en-US" dirty="0"/>
              <a:t>: Groups use various mechanisms, such as voting, consensus-building, or decentralized decision-making, to reach decisions that are accepted and supported by the majority.</a:t>
            </a:r>
          </a:p>
          <a:p>
            <a:pPr>
              <a:buFont typeface="+mj-lt"/>
              <a:buAutoNum type="arabicPeriod"/>
            </a:pPr>
            <a:r>
              <a:rPr lang="en-US" b="1" dirty="0"/>
              <a:t>Information Sharing</a:t>
            </a:r>
            <a:r>
              <a:rPr lang="en-US" dirty="0"/>
              <a:t>: Effective communication and information sharing among group members are essential for leveraging collective intelligence. Technologies like social media, online forums, and collaborative platforms facilitate this process.</a:t>
            </a:r>
          </a:p>
          <a:p>
            <a:pPr>
              <a:buFont typeface="+mj-lt"/>
              <a:buAutoNum type="arabicPeriod"/>
            </a:pPr>
            <a:r>
              <a:rPr lang="en-US" b="1" dirty="0"/>
              <a:t>Emergence</a:t>
            </a:r>
            <a:r>
              <a:rPr lang="en-US" dirty="0"/>
              <a:t>: Collective intelligence often leads to emergent properties or outcomes that are not explicitly planned but arise from the interactions and dynamics within the group. These emergent properties can be novel insights, solutions, or innovations.</a:t>
            </a:r>
          </a:p>
          <a:p>
            <a:endParaRPr lang="en-US" dirty="0"/>
          </a:p>
        </p:txBody>
      </p:sp>
    </p:spTree>
    <p:extLst>
      <p:ext uri="{BB962C8B-B14F-4D97-AF65-F5344CB8AC3E}">
        <p14:creationId xmlns:p14="http://schemas.microsoft.com/office/powerpoint/2010/main" val="243289192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Content Placeholder 4">
            <a:extLst>
              <a:ext uri="{FF2B5EF4-FFF2-40B4-BE49-F238E27FC236}">
                <a16:creationId xmlns:a16="http://schemas.microsoft.com/office/drawing/2014/main" id="{03819ACF-AD3A-017F-832F-DFDED0B44EBA}"/>
              </a:ext>
            </a:extLst>
          </p:cNvPr>
          <p:cNvPicPr>
            <a:picLocks noGrp="1" noChangeAspect="1"/>
          </p:cNvPicPr>
          <p:nvPr>
            <p:ph idx="1"/>
          </p:nvPr>
        </p:nvPicPr>
        <p:blipFill rotWithShape="1">
          <a:blip r:embed="rId2"/>
          <a:srcRect b="5081"/>
          <a:stretch/>
        </p:blipFill>
        <p:spPr>
          <a:xfrm>
            <a:off x="20" y="1282"/>
            <a:ext cx="12191980" cy="6856718"/>
          </a:xfrm>
          <a:prstGeom prst="rect">
            <a:avLst/>
          </a:prstGeom>
        </p:spPr>
      </p:pic>
    </p:spTree>
    <p:extLst>
      <p:ext uri="{BB962C8B-B14F-4D97-AF65-F5344CB8AC3E}">
        <p14:creationId xmlns:p14="http://schemas.microsoft.com/office/powerpoint/2010/main" val="335693173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Content Placeholder 4">
            <a:extLst>
              <a:ext uri="{FF2B5EF4-FFF2-40B4-BE49-F238E27FC236}">
                <a16:creationId xmlns:a16="http://schemas.microsoft.com/office/drawing/2014/main" id="{FED16426-E95F-5516-42E8-0ACB463723BC}"/>
              </a:ext>
            </a:extLst>
          </p:cNvPr>
          <p:cNvPicPr>
            <a:picLocks noGrp="1" noChangeAspect="1"/>
          </p:cNvPicPr>
          <p:nvPr>
            <p:ph idx="1"/>
          </p:nvPr>
        </p:nvPicPr>
        <p:blipFill rotWithShape="1">
          <a:blip r:embed="rId2"/>
          <a:srcRect t="5179" b="4477"/>
          <a:stretch/>
        </p:blipFill>
        <p:spPr>
          <a:xfrm>
            <a:off x="20" y="1282"/>
            <a:ext cx="12191980" cy="6856718"/>
          </a:xfrm>
          <a:prstGeom prst="rect">
            <a:avLst/>
          </a:prstGeom>
        </p:spPr>
      </p:pic>
    </p:spTree>
    <p:extLst>
      <p:ext uri="{BB962C8B-B14F-4D97-AF65-F5344CB8AC3E}">
        <p14:creationId xmlns:p14="http://schemas.microsoft.com/office/powerpoint/2010/main" val="325558987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04C3C57D-D24E-6DA3-7522-A2717E05D936}"/>
              </a:ext>
            </a:extLst>
          </p:cNvPr>
          <p:cNvPicPr>
            <a:picLocks noGrp="1" noChangeAspect="1"/>
          </p:cNvPicPr>
          <p:nvPr>
            <p:ph idx="1"/>
          </p:nvPr>
        </p:nvPicPr>
        <p:blipFill rotWithShape="1">
          <a:blip r:embed="rId2"/>
          <a:srcRect r="-2" b="10047"/>
          <a:stretch/>
        </p:blipFill>
        <p:spPr>
          <a:xfrm>
            <a:off x="-6588" y="10"/>
            <a:ext cx="12198588" cy="6857990"/>
          </a:xfrm>
          <a:prstGeom prst="rect">
            <a:avLst/>
          </a:prstGeom>
        </p:spPr>
      </p:pic>
    </p:spTree>
    <p:extLst>
      <p:ext uri="{BB962C8B-B14F-4D97-AF65-F5344CB8AC3E}">
        <p14:creationId xmlns:p14="http://schemas.microsoft.com/office/powerpoint/2010/main" val="243266552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CCD0F70D-162F-214A-58BF-1B94EC5853FB}"/>
              </a:ext>
            </a:extLst>
          </p:cNvPr>
          <p:cNvPicPr>
            <a:picLocks noGrp="1" noChangeAspect="1"/>
          </p:cNvPicPr>
          <p:nvPr>
            <p:ph idx="1"/>
          </p:nvPr>
        </p:nvPicPr>
        <p:blipFill rotWithShape="1">
          <a:blip r:embed="rId2"/>
          <a:srcRect r="-2" b="4711"/>
          <a:stretch/>
        </p:blipFill>
        <p:spPr>
          <a:xfrm>
            <a:off x="-6588" y="10"/>
            <a:ext cx="12198588" cy="6857990"/>
          </a:xfrm>
          <a:prstGeom prst="rect">
            <a:avLst/>
          </a:prstGeom>
        </p:spPr>
      </p:pic>
    </p:spTree>
    <p:extLst>
      <p:ext uri="{BB962C8B-B14F-4D97-AF65-F5344CB8AC3E}">
        <p14:creationId xmlns:p14="http://schemas.microsoft.com/office/powerpoint/2010/main" val="163832584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B9FEC6-3CF5-BF4F-E707-77010F6D25C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9A1F275-D1C5-D21D-5F85-1E9D40C5FC95}"/>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91EC51D6-D441-B354-B97A-8F2C4A238216}"/>
              </a:ext>
            </a:extLst>
          </p:cNvPr>
          <p:cNvPicPr>
            <a:picLocks noChangeAspect="1"/>
          </p:cNvPicPr>
          <p:nvPr/>
        </p:nvPicPr>
        <p:blipFill>
          <a:blip r:embed="rId2"/>
          <a:stretch>
            <a:fillRect/>
          </a:stretch>
        </p:blipFill>
        <p:spPr>
          <a:xfrm>
            <a:off x="872346" y="0"/>
            <a:ext cx="10447307" cy="6858000"/>
          </a:xfrm>
          <a:prstGeom prst="rect">
            <a:avLst/>
          </a:prstGeom>
        </p:spPr>
      </p:pic>
    </p:spTree>
    <p:extLst>
      <p:ext uri="{BB962C8B-B14F-4D97-AF65-F5344CB8AC3E}">
        <p14:creationId xmlns:p14="http://schemas.microsoft.com/office/powerpoint/2010/main" val="2584016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0AB2E1-A96E-2311-88B2-2F29DFAD535E}"/>
              </a:ext>
            </a:extLst>
          </p:cNvPr>
          <p:cNvSpPr>
            <a:spLocks noGrp="1"/>
          </p:cNvSpPr>
          <p:nvPr>
            <p:ph type="title"/>
          </p:nvPr>
        </p:nvSpPr>
        <p:spPr/>
        <p:txBody>
          <a:bodyPr>
            <a:normAutofit fontScale="90000"/>
          </a:bodyPr>
          <a:lstStyle/>
          <a:p>
            <a:r>
              <a:rPr lang="en-US" b="1" dirty="0"/>
              <a:t>Benefits of Web-Based Information Systems</a:t>
            </a:r>
            <a:br>
              <a:rPr lang="en-US" b="1" dirty="0"/>
            </a:br>
            <a:endParaRPr lang="en-US" dirty="0"/>
          </a:p>
        </p:txBody>
      </p:sp>
      <p:sp>
        <p:nvSpPr>
          <p:cNvPr id="3" name="Content Placeholder 2">
            <a:extLst>
              <a:ext uri="{FF2B5EF4-FFF2-40B4-BE49-F238E27FC236}">
                <a16:creationId xmlns:a16="http://schemas.microsoft.com/office/drawing/2014/main" id="{5F004759-07CC-3C95-D815-2E12DA5E4BB9}"/>
              </a:ext>
            </a:extLst>
          </p:cNvPr>
          <p:cNvSpPr>
            <a:spLocks noGrp="1"/>
          </p:cNvSpPr>
          <p:nvPr>
            <p:ph idx="1"/>
          </p:nvPr>
        </p:nvSpPr>
        <p:spPr/>
        <p:txBody>
          <a:bodyPr>
            <a:normAutofit fontScale="92500" lnSpcReduction="10000"/>
          </a:bodyPr>
          <a:lstStyle/>
          <a:p>
            <a:pPr>
              <a:buFont typeface="+mj-lt"/>
              <a:buAutoNum type="arabicPeriod"/>
            </a:pPr>
            <a:r>
              <a:rPr lang="en-US" b="1" dirty="0"/>
              <a:t>Accessibility:</a:t>
            </a:r>
            <a:r>
              <a:rPr lang="en-US" dirty="0"/>
              <a:t> Users can access the system from any location with internet access, promoting remote work and collaboration.</a:t>
            </a:r>
          </a:p>
          <a:p>
            <a:pPr>
              <a:buFont typeface="+mj-lt"/>
              <a:buAutoNum type="arabicPeriod"/>
            </a:pPr>
            <a:r>
              <a:rPr lang="en-US" b="1" dirty="0"/>
              <a:t>Scalability:</a:t>
            </a:r>
            <a:r>
              <a:rPr lang="en-US" dirty="0"/>
              <a:t> Web-based systems can scale easily to accommodate growing numbers of users and data volumes.</a:t>
            </a:r>
          </a:p>
          <a:p>
            <a:pPr>
              <a:buFont typeface="+mj-lt"/>
              <a:buAutoNum type="arabicPeriod"/>
            </a:pPr>
            <a:r>
              <a:rPr lang="en-US" b="1" dirty="0"/>
              <a:t>Cross-Platform Compatibility:</a:t>
            </a:r>
            <a:r>
              <a:rPr lang="en-US" dirty="0"/>
              <a:t> Works on various devices and operating systems without requiring installation of client-side software.</a:t>
            </a:r>
          </a:p>
          <a:p>
            <a:pPr>
              <a:buFont typeface="+mj-lt"/>
              <a:buAutoNum type="arabicPeriod"/>
            </a:pPr>
            <a:r>
              <a:rPr lang="en-US" b="1" dirty="0"/>
              <a:t>Centralized Updates:</a:t>
            </a:r>
            <a:r>
              <a:rPr lang="en-US" dirty="0"/>
              <a:t> Updates and upgrades can be implemented centrally on the server, ensuring consistency and reducing maintenance efforts.</a:t>
            </a:r>
          </a:p>
          <a:p>
            <a:pPr>
              <a:buFont typeface="+mj-lt"/>
              <a:buAutoNum type="arabicPeriod"/>
            </a:pPr>
            <a:r>
              <a:rPr lang="en-US" b="1" dirty="0"/>
              <a:t>Integration:</a:t>
            </a:r>
            <a:r>
              <a:rPr lang="en-US" dirty="0"/>
              <a:t> Can integrate with other systems and APIs to share data and functionality seamlessly.</a:t>
            </a:r>
          </a:p>
          <a:p>
            <a:endParaRPr lang="en-US" dirty="0"/>
          </a:p>
        </p:txBody>
      </p:sp>
    </p:spTree>
    <p:extLst>
      <p:ext uri="{BB962C8B-B14F-4D97-AF65-F5344CB8AC3E}">
        <p14:creationId xmlns:p14="http://schemas.microsoft.com/office/powerpoint/2010/main" val="370422403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Content Placeholder 4">
            <a:extLst>
              <a:ext uri="{FF2B5EF4-FFF2-40B4-BE49-F238E27FC236}">
                <a16:creationId xmlns:a16="http://schemas.microsoft.com/office/drawing/2014/main" id="{1B6D0C10-370C-FB8F-DFFF-59B39BBE6DDF}"/>
              </a:ext>
            </a:extLst>
          </p:cNvPr>
          <p:cNvPicPr>
            <a:picLocks noGrp="1" noChangeAspect="1"/>
          </p:cNvPicPr>
          <p:nvPr>
            <p:ph idx="1"/>
          </p:nvPr>
        </p:nvPicPr>
        <p:blipFill rotWithShape="1">
          <a:blip r:embed="rId2"/>
          <a:srcRect r="2204"/>
          <a:stretch/>
        </p:blipFill>
        <p:spPr>
          <a:xfrm>
            <a:off x="20" y="1282"/>
            <a:ext cx="12191980" cy="6856718"/>
          </a:xfrm>
          <a:prstGeom prst="rect">
            <a:avLst/>
          </a:prstGeom>
        </p:spPr>
      </p:pic>
    </p:spTree>
    <p:extLst>
      <p:ext uri="{BB962C8B-B14F-4D97-AF65-F5344CB8AC3E}">
        <p14:creationId xmlns:p14="http://schemas.microsoft.com/office/powerpoint/2010/main" val="412227603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Content Placeholder 4">
            <a:extLst>
              <a:ext uri="{FF2B5EF4-FFF2-40B4-BE49-F238E27FC236}">
                <a16:creationId xmlns:a16="http://schemas.microsoft.com/office/drawing/2014/main" id="{7F60009D-5A06-2A42-1486-FF86D3D87745}"/>
              </a:ext>
            </a:extLst>
          </p:cNvPr>
          <p:cNvPicPr>
            <a:picLocks noGrp="1" noChangeAspect="1"/>
          </p:cNvPicPr>
          <p:nvPr>
            <p:ph idx="1"/>
          </p:nvPr>
        </p:nvPicPr>
        <p:blipFill rotWithShape="1">
          <a:blip r:embed="rId2"/>
          <a:srcRect l="2747" r="2125" b="1"/>
          <a:stretch/>
        </p:blipFill>
        <p:spPr>
          <a:xfrm>
            <a:off x="20" y="1282"/>
            <a:ext cx="12191980" cy="6856718"/>
          </a:xfrm>
          <a:prstGeom prst="rect">
            <a:avLst/>
          </a:prstGeom>
        </p:spPr>
      </p:pic>
    </p:spTree>
    <p:extLst>
      <p:ext uri="{BB962C8B-B14F-4D97-AF65-F5344CB8AC3E}">
        <p14:creationId xmlns:p14="http://schemas.microsoft.com/office/powerpoint/2010/main" val="14620457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1CDA3A-45CE-D7ED-F304-1C7F76309E93}"/>
              </a:ext>
            </a:extLst>
          </p:cNvPr>
          <p:cNvSpPr>
            <a:spLocks noGrp="1"/>
          </p:cNvSpPr>
          <p:nvPr>
            <p:ph type="title"/>
          </p:nvPr>
        </p:nvSpPr>
        <p:spPr/>
        <p:txBody>
          <a:bodyPr>
            <a:normAutofit fontScale="90000"/>
          </a:bodyPr>
          <a:lstStyle/>
          <a:p>
            <a:r>
              <a:rPr lang="en-US" b="1" dirty="0"/>
              <a:t>Examples of Web-Based Information Systems</a:t>
            </a:r>
            <a:br>
              <a:rPr lang="en-US" b="1" dirty="0"/>
            </a:br>
            <a:endParaRPr lang="en-US" dirty="0"/>
          </a:p>
        </p:txBody>
      </p:sp>
      <p:sp>
        <p:nvSpPr>
          <p:cNvPr id="3" name="Content Placeholder 2">
            <a:extLst>
              <a:ext uri="{FF2B5EF4-FFF2-40B4-BE49-F238E27FC236}">
                <a16:creationId xmlns:a16="http://schemas.microsoft.com/office/drawing/2014/main" id="{7C303D96-105E-F078-464E-B6B3E77CEEAC}"/>
              </a:ext>
            </a:extLst>
          </p:cNvPr>
          <p:cNvSpPr>
            <a:spLocks noGrp="1"/>
          </p:cNvSpPr>
          <p:nvPr>
            <p:ph idx="1"/>
          </p:nvPr>
        </p:nvSpPr>
        <p:spPr/>
        <p:txBody>
          <a:bodyPr>
            <a:normAutofit fontScale="85000" lnSpcReduction="20000"/>
          </a:bodyPr>
          <a:lstStyle/>
          <a:p>
            <a:pPr>
              <a:buFont typeface="+mj-lt"/>
              <a:buAutoNum type="arabicPeriod"/>
            </a:pPr>
            <a:r>
              <a:rPr lang="en-US" b="1" dirty="0"/>
              <a:t>Enterprise Resource Planning (ERP) Systems:</a:t>
            </a:r>
            <a:r>
              <a:rPr lang="en-US" dirty="0"/>
              <a:t> Used for managing various business processes such as finance, human resources, and inventory across an organization. Examples include SAP ERP and Oracle ERP Cloud.</a:t>
            </a:r>
          </a:p>
          <a:p>
            <a:pPr>
              <a:buFont typeface="+mj-lt"/>
              <a:buAutoNum type="arabicPeriod"/>
            </a:pPr>
            <a:r>
              <a:rPr lang="en-US" b="1" dirty="0"/>
              <a:t>Customer Relationship Management (CRM) Systems:</a:t>
            </a:r>
            <a:r>
              <a:rPr lang="en-US" dirty="0"/>
              <a:t> Manage customer interactions and relationships, including sales, marketing, and customer support. Examples include Salesforce and HubSpot CRM.</a:t>
            </a:r>
          </a:p>
          <a:p>
            <a:pPr>
              <a:buFont typeface="+mj-lt"/>
              <a:buAutoNum type="arabicPeriod"/>
            </a:pPr>
            <a:r>
              <a:rPr lang="en-US" b="1" dirty="0"/>
              <a:t>Content Management Systems (CMS):</a:t>
            </a:r>
            <a:r>
              <a:rPr lang="en-US" dirty="0"/>
              <a:t> Facilitate the creation, management, and publishing of digital content on websites. Examples include WordPress and Drupal.</a:t>
            </a:r>
          </a:p>
          <a:p>
            <a:pPr>
              <a:buFont typeface="+mj-lt"/>
              <a:buAutoNum type="arabicPeriod"/>
            </a:pPr>
            <a:r>
              <a:rPr lang="en-US" b="1" dirty="0"/>
              <a:t>Learning Management Systems (LMS):</a:t>
            </a:r>
            <a:r>
              <a:rPr lang="en-US" dirty="0"/>
              <a:t> Used by educational institutions and businesses to deliver online courses and training programs. Examples include Moodle and Canvas.</a:t>
            </a:r>
          </a:p>
          <a:p>
            <a:pPr>
              <a:buFont typeface="+mj-lt"/>
              <a:buAutoNum type="arabicPeriod"/>
            </a:pPr>
            <a:r>
              <a:rPr lang="en-US" b="1" dirty="0"/>
              <a:t>E-commerce Platforms:</a:t>
            </a:r>
            <a:r>
              <a:rPr lang="en-US" dirty="0"/>
              <a:t> Enable online buying and selling of goods or services. Examples include Shopify and WooCommerce.</a:t>
            </a:r>
          </a:p>
          <a:p>
            <a:endParaRPr lang="en-US" dirty="0"/>
          </a:p>
        </p:txBody>
      </p:sp>
    </p:spTree>
    <p:extLst>
      <p:ext uri="{BB962C8B-B14F-4D97-AF65-F5344CB8AC3E}">
        <p14:creationId xmlns:p14="http://schemas.microsoft.com/office/powerpoint/2010/main" val="26346477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03D5A8-E9AD-D78D-CD87-0EA52A1EB2CE}"/>
              </a:ext>
            </a:extLst>
          </p:cNvPr>
          <p:cNvSpPr>
            <a:spLocks noGrp="1"/>
          </p:cNvSpPr>
          <p:nvPr>
            <p:ph type="title"/>
          </p:nvPr>
        </p:nvSpPr>
        <p:spPr/>
        <p:txBody>
          <a:bodyPr/>
          <a:lstStyle/>
          <a:p>
            <a:r>
              <a:rPr lang="en-US" b="1" dirty="0"/>
              <a:t>Example Scenario: Online Banking System</a:t>
            </a:r>
            <a:br>
              <a:rPr lang="en-US" b="1" dirty="0"/>
            </a:br>
            <a:endParaRPr lang="en-US" dirty="0"/>
          </a:p>
        </p:txBody>
      </p:sp>
      <p:sp>
        <p:nvSpPr>
          <p:cNvPr id="3" name="Content Placeholder 2">
            <a:extLst>
              <a:ext uri="{FF2B5EF4-FFF2-40B4-BE49-F238E27FC236}">
                <a16:creationId xmlns:a16="http://schemas.microsoft.com/office/drawing/2014/main" id="{344B4112-3C5B-CC77-C2E3-68E59C91DA32}"/>
              </a:ext>
            </a:extLst>
          </p:cNvPr>
          <p:cNvSpPr>
            <a:spLocks noGrp="1"/>
          </p:cNvSpPr>
          <p:nvPr>
            <p:ph idx="1"/>
          </p:nvPr>
        </p:nvSpPr>
        <p:spPr/>
        <p:txBody>
          <a:bodyPr>
            <a:normAutofit fontScale="92500" lnSpcReduction="20000"/>
          </a:bodyPr>
          <a:lstStyle/>
          <a:p>
            <a:r>
              <a:rPr lang="en-US" b="1" dirty="0"/>
              <a:t>Purpose:</a:t>
            </a:r>
            <a:r>
              <a:rPr lang="en-US" dirty="0"/>
              <a:t> A bank’s online banking system serves as a web-based information system to provide customers with access to their accounts and banking services.</a:t>
            </a:r>
          </a:p>
          <a:p>
            <a:r>
              <a:rPr lang="en-US" b="1" dirty="0"/>
              <a:t>Components:</a:t>
            </a:r>
            <a:endParaRPr lang="en-US" dirty="0"/>
          </a:p>
          <a:p>
            <a:pPr>
              <a:buFont typeface="Arial" panose="020B0604020202020204" pitchFamily="34" charset="0"/>
              <a:buChar char="•"/>
            </a:pPr>
            <a:r>
              <a:rPr lang="en-US" b="1" dirty="0"/>
              <a:t>User Interface:</a:t>
            </a:r>
            <a:r>
              <a:rPr lang="en-US" dirty="0"/>
              <a:t> Secure login page, account summary dashboard, transaction history, bill payment forms.</a:t>
            </a:r>
          </a:p>
          <a:p>
            <a:pPr>
              <a:buFont typeface="Arial" panose="020B0604020202020204" pitchFamily="34" charset="0"/>
              <a:buChar char="•"/>
            </a:pPr>
            <a:r>
              <a:rPr lang="en-US" b="1" dirty="0"/>
              <a:t>Backend Server:</a:t>
            </a:r>
            <a:r>
              <a:rPr lang="en-US" dirty="0"/>
              <a:t> Handles user requests, manages account data, executes transactions securely.</a:t>
            </a:r>
          </a:p>
          <a:p>
            <a:pPr>
              <a:buFont typeface="Arial" panose="020B0604020202020204" pitchFamily="34" charset="0"/>
              <a:buChar char="•"/>
            </a:pPr>
            <a:r>
              <a:rPr lang="en-US" b="1" dirty="0"/>
              <a:t>Database:</a:t>
            </a:r>
            <a:r>
              <a:rPr lang="en-US" dirty="0"/>
              <a:t> Stores customer account information, transaction records, and security logs.</a:t>
            </a:r>
          </a:p>
          <a:p>
            <a:pPr>
              <a:buFont typeface="Arial" panose="020B0604020202020204" pitchFamily="34" charset="0"/>
              <a:buChar char="•"/>
            </a:pPr>
            <a:r>
              <a:rPr lang="en-US" b="1" dirty="0"/>
              <a:t>Security:</a:t>
            </a:r>
            <a:r>
              <a:rPr lang="en-US" dirty="0"/>
              <a:t> Two-factor authentication, encryption of sensitive data (e.g., passwords, transaction details).</a:t>
            </a:r>
          </a:p>
          <a:p>
            <a:endParaRPr lang="en-US" dirty="0"/>
          </a:p>
        </p:txBody>
      </p:sp>
    </p:spTree>
    <p:extLst>
      <p:ext uri="{BB962C8B-B14F-4D97-AF65-F5344CB8AC3E}">
        <p14:creationId xmlns:p14="http://schemas.microsoft.com/office/powerpoint/2010/main" val="35565238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951C18-638F-9DA6-242F-1C9EF2600F72}"/>
              </a:ext>
            </a:extLst>
          </p:cNvPr>
          <p:cNvSpPr>
            <a:spLocks noGrp="1"/>
          </p:cNvSpPr>
          <p:nvPr>
            <p:ph type="title"/>
          </p:nvPr>
        </p:nvSpPr>
        <p:spPr/>
        <p:txBody>
          <a:bodyPr/>
          <a:lstStyle/>
          <a:p>
            <a:r>
              <a:rPr lang="en-US" b="1" dirty="0"/>
              <a:t>Benefits:</a:t>
            </a:r>
            <a:br>
              <a:rPr lang="en-US" dirty="0"/>
            </a:br>
            <a:endParaRPr lang="en-US" dirty="0"/>
          </a:p>
        </p:txBody>
      </p:sp>
      <p:sp>
        <p:nvSpPr>
          <p:cNvPr id="3" name="Content Placeholder 2">
            <a:extLst>
              <a:ext uri="{FF2B5EF4-FFF2-40B4-BE49-F238E27FC236}">
                <a16:creationId xmlns:a16="http://schemas.microsoft.com/office/drawing/2014/main" id="{FB1D0BA0-4775-97B6-0CCE-19D49C63A8ED}"/>
              </a:ext>
            </a:extLst>
          </p:cNvPr>
          <p:cNvSpPr>
            <a:spLocks noGrp="1"/>
          </p:cNvSpPr>
          <p:nvPr>
            <p:ph idx="1"/>
          </p:nvPr>
        </p:nvSpPr>
        <p:spPr/>
        <p:txBody>
          <a:bodyPr/>
          <a:lstStyle/>
          <a:p>
            <a:pPr>
              <a:buFont typeface="Arial" panose="020B0604020202020204" pitchFamily="34" charset="0"/>
              <a:buChar char="•"/>
            </a:pPr>
            <a:r>
              <a:rPr lang="en-US" b="1" dirty="0"/>
              <a:t>Accessibility:</a:t>
            </a:r>
            <a:r>
              <a:rPr lang="en-US" dirty="0"/>
              <a:t> Customers can check balances, transfer funds, and pay bills anytime from any location.</a:t>
            </a:r>
          </a:p>
          <a:p>
            <a:pPr>
              <a:buFont typeface="Arial" panose="020B0604020202020204" pitchFamily="34" charset="0"/>
              <a:buChar char="•"/>
            </a:pPr>
            <a:r>
              <a:rPr lang="en-US" b="1" dirty="0"/>
              <a:t>Scalability:</a:t>
            </a:r>
            <a:r>
              <a:rPr lang="en-US" dirty="0"/>
              <a:t> Handles thousands of simultaneous transactions securely.</a:t>
            </a:r>
          </a:p>
          <a:p>
            <a:pPr>
              <a:buFont typeface="Arial" panose="020B0604020202020204" pitchFamily="34" charset="0"/>
              <a:buChar char="•"/>
            </a:pPr>
            <a:r>
              <a:rPr lang="en-US" b="1" dirty="0"/>
              <a:t>Integration:</a:t>
            </a:r>
            <a:r>
              <a:rPr lang="en-US" dirty="0"/>
              <a:t> Links with payment gateways, other banking systems, and financial APIs.</a:t>
            </a:r>
          </a:p>
          <a:p>
            <a:pPr>
              <a:buFont typeface="Arial" panose="020B0604020202020204" pitchFamily="34" charset="0"/>
              <a:buChar char="•"/>
            </a:pPr>
            <a:r>
              <a:rPr lang="en-US" b="1" dirty="0"/>
              <a:t>Security:</a:t>
            </a:r>
            <a:r>
              <a:rPr lang="en-US" dirty="0"/>
              <a:t> Ensures customer data protection and compliance with banking regulations.</a:t>
            </a:r>
          </a:p>
          <a:p>
            <a:endParaRPr lang="en-US" dirty="0"/>
          </a:p>
        </p:txBody>
      </p:sp>
    </p:spTree>
    <p:extLst>
      <p:ext uri="{BB962C8B-B14F-4D97-AF65-F5344CB8AC3E}">
        <p14:creationId xmlns:p14="http://schemas.microsoft.com/office/powerpoint/2010/main" val="384437233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226</TotalTime>
  <Words>4596</Words>
  <Application>Microsoft Office PowerPoint</Application>
  <PresentationFormat>Widescreen</PresentationFormat>
  <Paragraphs>277</Paragraphs>
  <Slides>61</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61</vt:i4>
      </vt:variant>
    </vt:vector>
  </HeadingPairs>
  <TitlesOfParts>
    <vt:vector size="65" baseType="lpstr">
      <vt:lpstr>Aptos</vt:lpstr>
      <vt:lpstr>Aptos Display</vt:lpstr>
      <vt:lpstr>Arial</vt:lpstr>
      <vt:lpstr>Office Theme</vt:lpstr>
      <vt:lpstr>Web-based Information System</vt:lpstr>
      <vt:lpstr>PowerPoint Presentation</vt:lpstr>
      <vt:lpstr>PowerPoint Presentation</vt:lpstr>
      <vt:lpstr>PowerPoint Presentation</vt:lpstr>
      <vt:lpstr>Components of a Web-Based Information System </vt:lpstr>
      <vt:lpstr>Benefits of Web-Based Information Systems </vt:lpstr>
      <vt:lpstr>Examples of Web-Based Information Systems </vt:lpstr>
      <vt:lpstr>Example Scenario: Online Banking System </vt:lpstr>
      <vt:lpstr>Benefits: </vt:lpstr>
      <vt:lpstr>Components of Web</vt:lpstr>
      <vt:lpstr>Components of Web</vt:lpstr>
      <vt:lpstr>How the Web Works: Example Scenario </vt:lpstr>
      <vt:lpstr>How does the web works?</vt:lpstr>
      <vt:lpstr>Structure of a Typical Web Page </vt:lpstr>
      <vt:lpstr>PowerPoint Presentation</vt:lpstr>
      <vt:lpstr>PowerPoint Presentation</vt:lpstr>
      <vt:lpstr>Structure of the web address</vt:lpstr>
      <vt:lpstr>Link analysis</vt:lpstr>
      <vt:lpstr>PowerPoint Presentation</vt:lpstr>
      <vt:lpstr>Website navigation</vt:lpstr>
      <vt:lpstr>Hierarchical website naviagation</vt:lpstr>
      <vt:lpstr>Global website navigation</vt:lpstr>
      <vt:lpstr>Local Navigation</vt:lpstr>
      <vt:lpstr>Web mining</vt:lpstr>
      <vt:lpstr>Web mining</vt:lpstr>
      <vt:lpstr>Web mining</vt:lpstr>
      <vt:lpstr>Web mining process</vt:lpstr>
      <vt:lpstr>PowerPoint Presentation</vt:lpstr>
      <vt:lpstr>Search Engine</vt:lpstr>
      <vt:lpstr>Crawling: </vt:lpstr>
      <vt:lpstr>Indexing: </vt:lpstr>
      <vt:lpstr>Ranking: </vt:lpstr>
      <vt:lpstr>Key Components of a Search Engine </vt:lpstr>
      <vt:lpstr>Why do search engine give different results?</vt:lpstr>
      <vt:lpstr>Why do search engine give different results?</vt:lpstr>
      <vt:lpstr>7 different naviagations</vt:lpstr>
      <vt:lpstr>7 different naviagations</vt:lpstr>
      <vt:lpstr>7 different naviagations</vt:lpstr>
      <vt:lpstr>7 different naviagations</vt:lpstr>
      <vt:lpstr>7 different naviagations</vt:lpstr>
      <vt:lpstr>7 different naviagations</vt:lpstr>
      <vt:lpstr>7 different naviagations</vt:lpstr>
      <vt:lpstr>PowerPoint Presentation</vt:lpstr>
      <vt:lpstr>Web Content Data </vt:lpstr>
      <vt:lpstr>PowerPoint Presentation</vt:lpstr>
      <vt:lpstr>PowerPoint Presentation</vt:lpstr>
      <vt:lpstr>PowerPoint Presentation</vt:lpstr>
      <vt:lpstr>Collaborative Filtering</vt:lpstr>
      <vt:lpstr>PowerPoint Presentation</vt:lpstr>
      <vt:lpstr>PowerPoint Presentation</vt:lpstr>
      <vt:lpstr>PowerPoint Presentation</vt:lpstr>
      <vt:lpstr>PowerPoint Presentation</vt:lpstr>
      <vt:lpstr>PowerPoint Presentation</vt:lpstr>
      <vt:lpstr>Collective Intelligence</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Surendra Kc</dc:creator>
  <cp:lastModifiedBy>Surendra Kc</cp:lastModifiedBy>
  <cp:revision>38</cp:revision>
  <dcterms:created xsi:type="dcterms:W3CDTF">2024-06-24T05:48:07Z</dcterms:created>
  <dcterms:modified xsi:type="dcterms:W3CDTF">2024-06-24T12:57:58Z</dcterms:modified>
</cp:coreProperties>
</file>